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50.xml" ContentType="application/vnd.openxmlformats-officedocument.drawingml.diagramData+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1"/>
  </p:notesMasterIdLst>
  <p:sldIdLst>
    <p:sldId id="257" r:id="rId2"/>
    <p:sldId id="394" r:id="rId3"/>
    <p:sldId id="349" r:id="rId4"/>
    <p:sldId id="350" r:id="rId5"/>
    <p:sldId id="331" r:id="rId6"/>
    <p:sldId id="260" r:id="rId7"/>
    <p:sldId id="333" r:id="rId8"/>
    <p:sldId id="271" r:id="rId9"/>
    <p:sldId id="273" r:id="rId10"/>
    <p:sldId id="357"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396" r:id="rId25"/>
    <p:sldId id="279" r:id="rId26"/>
    <p:sldId id="413" r:id="rId27"/>
    <p:sldId id="402" r:id="rId28"/>
    <p:sldId id="420" r:id="rId29"/>
    <p:sldId id="284" r:id="rId30"/>
    <p:sldId id="399" r:id="rId31"/>
    <p:sldId id="285" r:id="rId32"/>
    <p:sldId id="407" r:id="rId33"/>
    <p:sldId id="414" r:id="rId34"/>
    <p:sldId id="405" r:id="rId35"/>
    <p:sldId id="298" r:id="rId36"/>
    <p:sldId id="398" r:id="rId37"/>
    <p:sldId id="300" r:id="rId38"/>
    <p:sldId id="301" r:id="rId39"/>
    <p:sldId id="406" r:id="rId40"/>
    <p:sldId id="306" r:id="rId41"/>
    <p:sldId id="395" r:id="rId42"/>
    <p:sldId id="353" r:id="rId43"/>
    <p:sldId id="354" r:id="rId44"/>
    <p:sldId id="355" r:id="rId45"/>
    <p:sldId id="390" r:id="rId46"/>
    <p:sldId id="358" r:id="rId47"/>
    <p:sldId id="391" r:id="rId48"/>
    <p:sldId id="360" r:id="rId49"/>
    <p:sldId id="362" r:id="rId50"/>
    <p:sldId id="417" r:id="rId51"/>
    <p:sldId id="363" r:id="rId52"/>
    <p:sldId id="364" r:id="rId53"/>
    <p:sldId id="365" r:id="rId54"/>
    <p:sldId id="366" r:id="rId55"/>
    <p:sldId id="367" r:id="rId56"/>
    <p:sldId id="368" r:id="rId57"/>
    <p:sldId id="369" r:id="rId58"/>
    <p:sldId id="370" r:id="rId59"/>
    <p:sldId id="371" r:id="rId60"/>
    <p:sldId id="386" r:id="rId61"/>
    <p:sldId id="412" r:id="rId62"/>
    <p:sldId id="372" r:id="rId63"/>
    <p:sldId id="382" r:id="rId64"/>
    <p:sldId id="381" r:id="rId65"/>
    <p:sldId id="374" r:id="rId66"/>
    <p:sldId id="375" r:id="rId67"/>
    <p:sldId id="376" r:id="rId68"/>
    <p:sldId id="404" r:id="rId69"/>
    <p:sldId id="379" r:id="rId70"/>
    <p:sldId id="377" r:id="rId71"/>
    <p:sldId id="378" r:id="rId72"/>
    <p:sldId id="380" r:id="rId73"/>
    <p:sldId id="387" r:id="rId74"/>
    <p:sldId id="392" r:id="rId75"/>
    <p:sldId id="385" r:id="rId76"/>
    <p:sldId id="416" r:id="rId77"/>
    <p:sldId id="421" r:id="rId78"/>
    <p:sldId id="393" r:id="rId79"/>
    <p:sldId id="384" r:id="rId8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57" d="100"/>
          <a:sy n="57" d="100"/>
        </p:scale>
        <p:origin x="1452" y="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iagrams/_rels/data50.xml.rels><?xml version="1.0" encoding="UTF-8" standalone="yes"?>
<Relationships xmlns="http://schemas.openxmlformats.org/package/2006/relationships"><Relationship Id="rId1" Type="http://schemas.openxmlformats.org/officeDocument/2006/relationships/image" Target="../media/image471.png"/></Relationships>
</file>

<file path=ppt/diagrams/_rels/data7.xml.rels><?xml version="1.0" encoding="UTF-8" standalone="yes"?>
<Relationships xmlns="http://schemas.openxmlformats.org/package/2006/relationships"><Relationship Id="rId1" Type="http://schemas.openxmlformats.org/officeDocument/2006/relationships/image" Target="../media/image45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582"/>
          <a:ext cx="3505200" cy="28931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123" y="14705"/>
        <a:ext cx="3476954" cy="261071"/>
      </dsp:txXfrm>
    </dsp:sp>
    <dsp:sp modelId="{78562C5E-5AF9-4657-9564-45F00F600AC6}">
      <dsp:nvSpPr>
        <dsp:cNvPr id="0" name=""/>
        <dsp:cNvSpPr/>
      </dsp:nvSpPr>
      <dsp:spPr>
        <a:xfrm>
          <a:off x="0" y="303864"/>
          <a:ext cx="3505200" cy="28931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123" y="317987"/>
        <a:ext cx="3476954" cy="261071"/>
      </dsp:txXfrm>
    </dsp:sp>
    <dsp:sp modelId="{364E2DB6-7FF8-46D7-BD32-81C555DF6739}">
      <dsp:nvSpPr>
        <dsp:cNvPr id="0" name=""/>
        <dsp:cNvSpPr/>
      </dsp:nvSpPr>
      <dsp:spPr>
        <a:xfrm>
          <a:off x="0" y="607146"/>
          <a:ext cx="3505200" cy="289317"/>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123" y="621269"/>
        <a:ext cx="3476954" cy="261071"/>
      </dsp:txXfrm>
    </dsp:sp>
    <dsp:sp modelId="{C14222EA-93C7-42F9-A9E5-3B7CB684A159}">
      <dsp:nvSpPr>
        <dsp:cNvPr id="0" name=""/>
        <dsp:cNvSpPr/>
      </dsp:nvSpPr>
      <dsp:spPr>
        <a:xfrm>
          <a:off x="0" y="910428"/>
          <a:ext cx="3505200" cy="289317"/>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123" y="924551"/>
        <a:ext cx="3476954" cy="2610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25</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50</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2/10/2022</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2/10/2022</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2/10/2022</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png"/><Relationship Id="rId7" Type="http://schemas.openxmlformats.org/officeDocument/2006/relationships/diagramColors" Target="../diagrams/colors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29.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8" Type="http://schemas.openxmlformats.org/officeDocument/2006/relationships/diagramData" Target="../diagrams/data50.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hyperlink" Target="https://en.wikipedia.org/wiki/A*_search_algorithm" TargetMode="Externa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6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en.wikipedia.org/wiki/A*_search_algorithm" TargetMode="External"/><Relationship Id="rId3" Type="http://schemas.openxmlformats.org/officeDocument/2006/relationships/image" Target="../media/image59.png"/><Relationship Id="rId7"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0.png"/><Relationship Id="rId4" Type="http://schemas.openxmlformats.org/officeDocument/2006/relationships/image" Target="../media/image61.png"/><Relationship Id="rId9" Type="http://schemas.openxmlformats.org/officeDocument/2006/relationships/image" Target="../media/image610.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7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hyperlink" Target="http://www.aaai.org/Papers/AAAI/1986/AAAI86-027.pdf"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339594207"/>
              </p:ext>
            </p:extLst>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starting state.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410200" y="1591270"/>
            <a:ext cx="3200403" cy="4657130"/>
            <a:chOff x="2362200" y="1792069"/>
            <a:chExt cx="3200403" cy="4657130"/>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2362200" y="5867400"/>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rot="5400000">
              <a:off x="2492283" y="5432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Starting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2667000" y="5802868"/>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B9BDA743-EF61-4567-90DC-7FD975148AEE}"/>
              </a:ext>
            </a:extLst>
          </p:cNvPr>
          <p:cNvCxnSpPr>
            <a:cxnSpLocks/>
          </p:cNvCxnSpPr>
          <p:nvPr/>
        </p:nvCxnSpPr>
        <p:spPr>
          <a:xfrm flipH="1">
            <a:off x="5715000" y="2746962"/>
            <a:ext cx="1752597" cy="2932713"/>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39" name="Rectangle 38">
            <a:extLst>
              <a:ext uri="{FF2B5EF4-FFF2-40B4-BE49-F238E27FC236}">
                <a16:creationId xmlns:a16="http://schemas.microsoft.com/office/drawing/2014/main" id="{9105FE34-4611-45AF-B2C8-50E2984917BF}"/>
              </a:ext>
            </a:extLst>
          </p:cNvPr>
          <p:cNvSpPr/>
          <p:nvPr/>
        </p:nvSpPr>
        <p:spPr>
          <a:xfrm>
            <a:off x="5943600" y="5105048"/>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925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925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Redundant paths are often too memory-expensive to check.</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23622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8956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2" name="Oval 1">
            <a:extLst>
              <a:ext uri="{FF2B5EF4-FFF2-40B4-BE49-F238E27FC236}">
                <a16:creationId xmlns:a16="http://schemas.microsoft.com/office/drawing/2014/main" id="{7ED9AAB2-3EBF-40E0-B1C0-0AE516F788B4}"/>
              </a:ext>
            </a:extLst>
          </p:cNvPr>
          <p:cNvSpPr/>
          <p:nvPr/>
        </p:nvSpPr>
        <p:spPr>
          <a:xfrm>
            <a:off x="2590800" y="4166618"/>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6046404" y="1536979"/>
            <a:ext cx="1366143" cy="369332"/>
          </a:xfrm>
          <a:prstGeom prst="rect">
            <a:avLst/>
          </a:prstGeom>
          <a:noFill/>
        </p:spPr>
        <p:txBody>
          <a:bodyPr wrap="none" rtlCol="0">
            <a:spAutoFit/>
          </a:bodyPr>
          <a:lstStyle/>
          <a:p>
            <a:r>
              <a:rPr lang="en-US" dirty="0"/>
              <a:t>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733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590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750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590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914400" y="1640634"/>
            <a:ext cx="1380506" cy="369332"/>
          </a:xfrm>
          <a:prstGeom prst="rect">
            <a:avLst/>
          </a:prstGeom>
          <a:noFill/>
        </p:spPr>
        <p:txBody>
          <a:bodyPr wrap="none" rtlCol="0">
            <a:spAutoFit/>
          </a:bodyPr>
          <a:lstStyle/>
          <a:p>
            <a:r>
              <a:rPr lang="en-US" dirty="0"/>
              <a:t>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21009"/>
              <a:gd name="adj2" fmla="val -14512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1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order of node expansion.</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5"/>
                <a:ext cx="4723935" cy="3995028"/>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a:t>
                </a:r>
              </a:p>
              <a:p>
                <a:r>
                  <a:rPr lang="en-US" b="1" dirty="0">
                    <a:solidFill>
                      <a:srgbClr val="FF0000"/>
                    </a:solidFill>
                  </a:rPr>
                  <a:t>Search tree </a:t>
                </a:r>
                <a:r>
                  <a:rPr lang="en-US" dirty="0"/>
                  <a:t>spans the state space. Note that a single state can be represented by several search tree nodes. </a:t>
                </a:r>
              </a:p>
              <a:p>
                <a:r>
                  <a:rPr lang="en-US" dirty="0"/>
                  <a:t>State space size is an indication of problem size.</a:t>
                </a:r>
              </a:p>
              <a:p>
                <a:endParaRPr lang="en-US" dirty="0"/>
              </a:p>
              <a:p>
                <a:r>
                  <a:rPr lang="en-US" dirty="0"/>
                  <a:t>Even if the used algorithm represents the state space using atomic states, we may know that internally they are factored. </a:t>
                </a:r>
              </a:p>
              <a:p>
                <a:pPr marL="0" indent="0">
                  <a:buNone/>
                </a:pPr>
                <a:endParaRPr lang="en-US" dirty="0"/>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5"/>
                <a:ext cx="4723935" cy="3995028"/>
              </a:xfrm>
              <a:blipFill>
                <a:blip r:embed="rId2"/>
                <a:stretch>
                  <a:fillRect l="-387" t="-1677" r="-12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p:spTree>
    <p:extLst>
      <p:ext uri="{BB962C8B-B14F-4D97-AF65-F5344CB8AC3E}">
        <p14:creationId xmlns:p14="http://schemas.microsoft.com/office/powerpoint/2010/main" val="3147612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633932"/>
            <a:ext cx="2532252" cy="461665"/>
          </a:xfrm>
          <a:prstGeom prst="rect">
            <a:avLst/>
          </a:prstGeom>
          <a:noFill/>
        </p:spPr>
        <p:txBody>
          <a:bodyPr wrap="square" rtlCol="0">
            <a:spAutoFit/>
          </a:bodyPr>
          <a:lstStyle/>
          <a:p>
            <a:r>
              <a:rPr lang="en-US" sz="12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646331"/>
          </a:xfrm>
          <a:prstGeom prst="rect">
            <a:avLst/>
          </a:prstGeom>
        </p:spPr>
        <p:txBody>
          <a:bodyPr wrap="square">
            <a:spAutoFit/>
          </a:bodyPr>
          <a:lstStyle/>
          <a:p>
            <a:r>
              <a:rPr lang="en-US" sz="900" b="1" dirty="0"/>
              <a:t>#Python</a:t>
            </a:r>
          </a:p>
          <a:p>
            <a:r>
              <a:rPr lang="en-US" sz="900" b="1" dirty="0"/>
              <a:t>import math </a:t>
            </a:r>
          </a:p>
          <a:p>
            <a:r>
              <a:rPr lang="en-US" sz="900" b="1" dirty="0"/>
              <a:t>  </a:t>
            </a:r>
          </a:p>
          <a:p>
            <a:r>
              <a:rPr lang="en-US" sz="900" b="1" dirty="0"/>
              <a:t>print (</a:t>
            </a:r>
            <a:r>
              <a:rPr lang="en-US" sz="900" b="1" dirty="0" err="1"/>
              <a:t>math.factorial</a:t>
            </a:r>
            <a:r>
              <a:rPr lang="en-US" sz="9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061829"/>
          </a:xfrm>
          <a:prstGeom prst="rect">
            <a:avLst/>
          </a:prstGeom>
        </p:spPr>
        <p:txBody>
          <a:bodyPr wrap="square">
            <a:spAutoFit/>
          </a:bodyPr>
          <a:lstStyle/>
          <a:p>
            <a:r>
              <a:rPr lang="en-US" sz="1050" b="1" dirty="0"/>
              <a:t>#Python</a:t>
            </a:r>
          </a:p>
          <a:p>
            <a:r>
              <a:rPr lang="en-US" sz="1050" b="1" dirty="0"/>
              <a:t>import </a:t>
            </a:r>
            <a:r>
              <a:rPr lang="en-US" sz="1050" b="1" dirty="0" err="1"/>
              <a:t>scipy.special</a:t>
            </a:r>
            <a:endParaRPr lang="en-US" sz="1050" b="1" dirty="0"/>
          </a:p>
          <a:p>
            <a:endParaRPr lang="en-US" sz="1050" b="1" dirty="0"/>
          </a:p>
          <a:p>
            <a:r>
              <a:rPr lang="en-US" sz="1050" b="1" dirty="0"/>
              <a:t># the two give the same results </a:t>
            </a:r>
          </a:p>
          <a:p>
            <a:r>
              <a:rPr lang="en-US" sz="1050" b="1" dirty="0" err="1"/>
              <a:t>scipy.special.binom</a:t>
            </a:r>
            <a:r>
              <a:rPr lang="en-US" sz="1050" b="1" dirty="0"/>
              <a:t>(10, 5)</a:t>
            </a:r>
          </a:p>
          <a:p>
            <a:r>
              <a:rPr lang="en-US" sz="1050" b="1" dirty="0" err="1"/>
              <a:t>scipy.special.comb</a:t>
            </a:r>
            <a:r>
              <a:rPr lang="en-US" sz="105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3049228"/>
                <a:ext cx="3440151" cy="1214672"/>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In how many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3049228"/>
                <a:ext cx="3440151" cy="1214672"/>
              </a:xfrm>
              <a:prstGeom prst="wedgeRectCallout">
                <a:avLst>
                  <a:gd name="adj1" fmla="val -88660"/>
                  <a:gd name="adj2" fmla="val 95946"/>
                </a:avLst>
              </a:prstGeom>
              <a:blipFill>
                <a:blip r:embed="rId3"/>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8-quees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queue.</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72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72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23">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723">
                                            <p:txEl>
                                              <p:pRg st="12" end="1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7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Goal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priority queue ordered by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from smallest to largest.</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74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7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74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174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74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4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747">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174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10000"/>
          </a:bodyPr>
          <a:lstStyle/>
          <a:p>
            <a:r>
              <a:rPr lang="en-US" sz="2000" b="1" dirty="0"/>
              <a:t>Expansion rule</a:t>
            </a:r>
            <a:r>
              <a:rPr lang="en-US" sz="2000" dirty="0"/>
              <a:t>: Expand deepest unexpanded node in the frontier (last added).</a:t>
            </a:r>
          </a:p>
          <a:p>
            <a:r>
              <a:rPr lang="en-US" sz="2000" b="1" dirty="0"/>
              <a:t>Frontier</a:t>
            </a:r>
            <a:r>
              <a:rPr lang="en-US" sz="2000" dirty="0"/>
              <a:t>: stack (</a:t>
            </a:r>
            <a:r>
              <a:rPr lang="en-US" sz="2000" b="1" dirty="0"/>
              <a:t>LIFO</a:t>
            </a:r>
            <a:r>
              <a:rPr lang="en-US" sz="2000" dirty="0"/>
              <a:t>)</a:t>
            </a:r>
          </a:p>
          <a:p>
            <a:r>
              <a:rPr lang="en-US" sz="2000" b="1" dirty="0"/>
              <a:t>Cycle Checking</a:t>
            </a:r>
            <a:r>
              <a:rPr lang="en-US" sz="2000" dirty="0"/>
              <a:t>: No reached data structure! Cycle checking can only check the current path and the frontier. This may lead to infinite loops!</a:t>
            </a:r>
          </a:p>
          <a:p>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dirty="0"/>
                  <a:t>Recursive implementation (cycle checking is a problem).</a:t>
                </a:r>
              </a:p>
              <a:p>
                <a:pPr lvl="1"/>
                <a:r>
                  <a:rPr lang="en-US" dirty="0"/>
                  <a:t>We can use a search tree where the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mc:Choice xmlns:a14="http://schemas.microsoft.com/office/drawing/2010/main"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space! </a:t>
                </a:r>
                <a:r>
                  <a:rPr lang="en-US" sz="2400" dirty="0">
                    <a:solidFill>
                      <a:srgbClr val="FF0000"/>
                    </a:solidFill>
                  </a:rPr>
                  <a:t>(if </a:t>
                </a:r>
                <a:r>
                  <a:rPr lang="en-US" sz="2400" b="1" dirty="0">
                    <a:solidFill>
                      <a:srgbClr val="FF0000"/>
                    </a:solidFill>
                  </a:rPr>
                  <a:t>no reached data structure </a:t>
                </a:r>
                <a:r>
                  <a:rPr lang="en-US" sz="2400" dirty="0">
                    <a:solidFill>
                      <a:srgbClr val="FF0000"/>
                    </a:solidFill>
                  </a:rPr>
                  <a:t>is used)</a:t>
                </a:r>
              </a:p>
            </p:txBody>
          </p:sp>
        </mc:Choice>
        <mc:Fallback>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05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05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05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05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0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6132555" cy="2406837"/>
            <a:chOff x="2590800" y="3460563"/>
            <a:chExt cx="41910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26" name="Oval 25"/>
            <p:cNvSpPr/>
            <p:nvPr/>
          </p:nvSpPr>
          <p:spPr>
            <a:xfrm>
              <a:off x="25908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G</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32" idx="3"/>
              <a:endCxn id="26" idx="7"/>
            </p:cNvCxnSpPr>
            <p:nvPr/>
          </p:nvCxnSpPr>
          <p:spPr>
            <a:xfrm flipH="1">
              <a:off x="28509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32" idx="5"/>
              <a:endCxn id="35" idx="1"/>
            </p:cNvCxnSpPr>
            <p:nvPr/>
          </p:nvCxnSpPr>
          <p:spPr>
            <a:xfrm>
              <a:off x="3689163" y="4527363"/>
              <a:ext cx="622674" cy="317874"/>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5" name="Oval 34"/>
            <p:cNvSpPr/>
            <p:nvPr/>
          </p:nvSpPr>
          <p:spPr>
            <a:xfrm>
              <a:off x="4267200" y="4800600"/>
              <a:ext cx="304800" cy="304800"/>
            </a:xfrm>
            <a:prstGeom prst="ellipse">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solidFill>
                    <a:schemeClr val="tx1"/>
                  </a:solidFill>
                </a:rPr>
                <a:t>F</a:t>
              </a:r>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 </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a:t>
            </a:r>
            <a:r>
              <a:rPr lang="en-US" dirty="0"/>
              <a:t>: the process of looking for the </a:t>
            </a:r>
            <a:r>
              <a:rPr lang="en-US" b="1" dirty="0">
                <a:solidFill>
                  <a:srgbClr val="FF0000"/>
                </a:solidFill>
              </a:rPr>
              <a:t>sequence of actions</a:t>
            </a:r>
            <a:r>
              <a:rPr lang="en-US" dirty="0"/>
              <a:t> that reaches a goal state.</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r>
                      <a:rPr lang="en-US" sz="2300" i="1" dirty="0">
                        <a:latin typeface="Cambria Math" panose="02040503050406030204" pitchFamily="18" charset="0"/>
                      </a:rPr>
                      <m:t>𝑏𝑑</m:t>
                    </m:r>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r>
                      <a:rPr lang="en-US" sz="2300" i="1" dirty="0">
                        <a:latin typeface="Cambria Math" panose="02040503050406030204" pitchFamily="18" charset="0"/>
                      </a:rPr>
                      <m:t>𝑏𝑑</m:t>
                    </m:r>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DFS into the workhorse of AI.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25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325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25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25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325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251">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251">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𝒇</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sp>
        <p:nvSpPr>
          <p:cNvPr id="26" name="TextBox 25">
            <a:extLst>
              <a:ext uri="{FF2B5EF4-FFF2-40B4-BE49-F238E27FC236}">
                <a16:creationId xmlns:a16="http://schemas.microsoft.com/office/drawing/2014/main" id="{7A0BC9ED-5B8D-4565-A622-5EE8EBBD0DDC}"/>
              </a:ext>
            </a:extLst>
          </p:cNvPr>
          <p:cNvSpPr txBox="1"/>
          <p:nvPr/>
        </p:nvSpPr>
        <p:spPr>
          <a:xfrm>
            <a:off x="6759180" y="1723742"/>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119939981"/>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CE788C8-5917-4129-8389-D9B884B54F93}"/>
              </a:ext>
            </a:extLst>
          </p:cNvPr>
          <p:cNvSpPr txBox="1"/>
          <p:nvPr/>
        </p:nvSpPr>
        <p:spPr>
          <a:xfrm>
            <a:off x="838200" y="6123542"/>
            <a:ext cx="5334000" cy="369332"/>
          </a:xfrm>
          <a:prstGeom prst="rect">
            <a:avLst/>
          </a:prstGeom>
          <a:noFill/>
        </p:spPr>
        <p:txBody>
          <a:bodyPr wrap="square" rtlCol="0">
            <a:spAutoFit/>
          </a:bodyPr>
          <a:lstStyle/>
          <a:p>
            <a:r>
              <a:rPr lang="en-US" dirty="0"/>
              <a:t>* See Uniform-cost search for the pseudo code.</a:t>
            </a:r>
          </a:p>
        </p:txBody>
      </p:sp>
    </p:spTree>
    <p:extLst>
      <p:ext uri="{BB962C8B-B14F-4D97-AF65-F5344CB8AC3E}">
        <p14:creationId xmlns:p14="http://schemas.microsoft.com/office/powerpoint/2010/main" val="878665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3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3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39">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33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33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55626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325AF2FD-A6D4-40B4-97FB-A170B078FE9B}"/>
              </a:ext>
            </a:extLst>
          </p:cNvPr>
          <p:cNvSpPr txBox="1"/>
          <p:nvPr/>
        </p:nvSpPr>
        <p:spPr>
          <a:xfrm rot="2234279">
            <a:off x="1566040" y="5373165"/>
            <a:ext cx="3307572" cy="369332"/>
          </a:xfrm>
          <a:prstGeom prst="rect">
            <a:avLst/>
          </a:prstGeom>
          <a:noFill/>
        </p:spPr>
        <p:txBody>
          <a:bodyPr wrap="none" rtlCol="0">
            <a:spAutoFit/>
          </a:bodyPr>
          <a:lstStyle/>
          <a:p>
            <a:r>
              <a:rPr lang="en-US" dirty="0"/>
              <a:t>Greedy best-first will go this way!</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p:sp>
        <p:nvSpPr>
          <p:cNvPr id="15363" name="Rectangle 3"/>
          <p:cNvSpPr>
            <a:spLocks noGrp="1" noChangeArrowheads="1"/>
          </p:cNvSpPr>
          <p:nvPr>
            <p:ph idx="1"/>
          </p:nvPr>
        </p:nvSpPr>
        <p:spPr>
          <a:xfrm>
            <a:off x="600075" y="2908299"/>
            <a:ext cx="7886700" cy="3584575"/>
          </a:xfrm>
        </p:spPr>
        <p:txBody>
          <a:bodyPr>
            <a:normAutofit fontScale="70000" lnSpcReduction="20000"/>
          </a:bodyPr>
          <a:lstStyle/>
          <a:p>
            <a:pPr>
              <a:lnSpc>
                <a:spcPct val="120000"/>
              </a:lnSpc>
            </a:pPr>
            <a:r>
              <a:rPr lang="en-US" sz="2800" b="1" dirty="0"/>
              <a:t>Idea</a:t>
            </a:r>
            <a:r>
              <a:rPr lang="en-US" sz="2800" dirty="0"/>
              <a:t>: Take current path cost into account and avoid further expanding paths that are already very expensive.</a:t>
            </a:r>
          </a:p>
          <a:p>
            <a:pPr>
              <a:lnSpc>
                <a:spcPct val="120000"/>
              </a:lnSpc>
            </a:pPr>
            <a:r>
              <a:rPr lang="en-US" sz="2800" dirty="0"/>
              <a:t>The evaluation function </a:t>
            </a: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 </a:t>
            </a:r>
            <a:r>
              <a:rPr lang="en-US" sz="2800" dirty="0"/>
              <a:t>is the estimated total cost of the path through node </a:t>
            </a:r>
            <a:r>
              <a:rPr lang="en-US" sz="2800" i="1" dirty="0"/>
              <a:t>n</a:t>
            </a:r>
            <a:r>
              <a:rPr lang="en-US" sz="2800" dirty="0"/>
              <a:t> to the goal:</a:t>
            </a:r>
            <a:br>
              <a:rPr lang="en-US" sz="2800" dirty="0"/>
            </a:br>
            <a:endParaRPr lang="en-US" sz="2800" dirty="0"/>
          </a:p>
          <a:p>
            <a:pPr algn="ctr">
              <a:lnSpc>
                <a:spcPct val="120000"/>
              </a:lnSpc>
              <a:buNone/>
            </a:pPr>
            <a:r>
              <a:rPr lang="en-US" sz="2800" i="1" dirty="0">
                <a:solidFill>
                  <a:srgbClr val="FF0000"/>
                </a:solidFill>
              </a:rPr>
              <a:t>f</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g</a:t>
            </a:r>
            <a:r>
              <a:rPr lang="en-US" sz="2800" dirty="0">
                <a:solidFill>
                  <a:srgbClr val="FF0000"/>
                </a:solidFill>
              </a:rPr>
              <a:t>(</a:t>
            </a:r>
            <a:r>
              <a:rPr lang="en-US" sz="2800" i="1" dirty="0">
                <a:solidFill>
                  <a:srgbClr val="FF0000"/>
                </a:solidFill>
              </a:rPr>
              <a:t>n</a:t>
            </a:r>
            <a:r>
              <a:rPr lang="en-US" sz="2800" dirty="0">
                <a:solidFill>
                  <a:srgbClr val="FF0000"/>
                </a:solidFill>
              </a:rPr>
              <a:t>)</a:t>
            </a:r>
            <a:r>
              <a:rPr lang="en-US" sz="2800" i="1" dirty="0">
                <a:solidFill>
                  <a:srgbClr val="FF0000"/>
                </a:solidFill>
              </a:rPr>
              <a:t> + h</a:t>
            </a:r>
            <a:r>
              <a:rPr lang="en-US" sz="2800" dirty="0">
                <a:solidFill>
                  <a:srgbClr val="FF0000"/>
                </a:solidFill>
              </a:rPr>
              <a:t>(</a:t>
            </a:r>
            <a:r>
              <a:rPr lang="en-US" sz="2800" i="1" dirty="0">
                <a:solidFill>
                  <a:srgbClr val="FF0000"/>
                </a:solidFill>
              </a:rPr>
              <a:t>n</a:t>
            </a:r>
            <a:r>
              <a:rPr lang="en-US" sz="2800" dirty="0">
                <a:solidFill>
                  <a:srgbClr val="FF0000"/>
                </a:solidFill>
              </a:rPr>
              <a:t>)</a:t>
            </a:r>
            <a:br>
              <a:rPr lang="en-US" sz="2800" dirty="0">
                <a:solidFill>
                  <a:srgbClr val="FF0000"/>
                </a:solidFill>
              </a:rPr>
            </a:br>
            <a:endParaRPr lang="en-US" sz="2800" dirty="0">
              <a:solidFill>
                <a:srgbClr val="FF0000"/>
              </a:solidFill>
            </a:endParaRPr>
          </a:p>
          <a:p>
            <a:pPr lvl="1">
              <a:lnSpc>
                <a:spcPct val="120000"/>
              </a:lnSpc>
              <a:buNone/>
            </a:pPr>
            <a:r>
              <a:rPr lang="en-US" i="1" dirty="0"/>
              <a:t>g</a:t>
            </a:r>
            <a:r>
              <a:rPr lang="en-US" dirty="0"/>
              <a:t>(</a:t>
            </a:r>
            <a:r>
              <a:rPr lang="en-US" i="1" dirty="0"/>
              <a:t>n</a:t>
            </a:r>
            <a:r>
              <a:rPr lang="en-US" dirty="0"/>
              <a:t>): cost so far to reach </a:t>
            </a:r>
            <a:r>
              <a:rPr lang="en-US" i="1" dirty="0"/>
              <a:t>n </a:t>
            </a:r>
            <a:r>
              <a:rPr lang="en-US" dirty="0"/>
              <a:t>(path cost)</a:t>
            </a:r>
          </a:p>
          <a:p>
            <a:pPr lvl="1">
              <a:lnSpc>
                <a:spcPct val="120000"/>
              </a:lnSpc>
              <a:buNone/>
            </a:pPr>
            <a:r>
              <a:rPr lang="en-US" i="1" dirty="0"/>
              <a:t>h</a:t>
            </a:r>
            <a:r>
              <a:rPr lang="en-US" dirty="0"/>
              <a:t>(</a:t>
            </a:r>
            <a:r>
              <a:rPr lang="en-US" i="1" dirty="0"/>
              <a:t>n</a:t>
            </a:r>
            <a:r>
              <a:rPr lang="en-US" dirty="0"/>
              <a:t>): estimated cost from </a:t>
            </a:r>
            <a:r>
              <a:rPr lang="en-US" i="1" dirty="0"/>
              <a:t>n</a:t>
            </a:r>
            <a:r>
              <a:rPr lang="en-US" dirty="0"/>
              <a:t> to goal (heuristic)</a:t>
            </a:r>
          </a:p>
          <a:p>
            <a:pPr lvl="1">
              <a:lnSpc>
                <a:spcPct val="120000"/>
              </a:lnSpc>
              <a:buNone/>
            </a:pPr>
            <a:endParaRPr lang="en-US" dirty="0"/>
          </a:p>
          <a:p>
            <a:pPr>
              <a:lnSpc>
                <a:spcPct val="120000"/>
              </a:lnSpc>
              <a:buNone/>
            </a:pPr>
            <a:r>
              <a:rPr lang="en-US" b="1" dirty="0"/>
              <a:t>Note: </a:t>
            </a:r>
            <a:r>
              <a:rPr lang="en-US" dirty="0"/>
              <a:t>For greedy best-first search we just use </a:t>
            </a:r>
            <a:r>
              <a:rPr lang="en-US" i="1" dirty="0"/>
              <a:t>f(n) = h(n).</a:t>
            </a:r>
          </a:p>
        </p:txBody>
      </p:sp>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3"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a:off x="3581400" y="1676400"/>
            <a:ext cx="20574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DF2FD92A-E0CA-43CE-A2C6-91E5C7AD891F}"/>
              </a:ext>
            </a:extLst>
          </p:cNvPr>
          <p:cNvSpPr txBox="1"/>
          <p:nvPr/>
        </p:nvSpPr>
        <p:spPr>
          <a:xfrm>
            <a:off x="4267200" y="1301787"/>
            <a:ext cx="894797" cy="369332"/>
          </a:xfrm>
          <a:prstGeom prst="rect">
            <a:avLst/>
          </a:prstGeom>
          <a:noFill/>
        </p:spPr>
        <p:txBody>
          <a:bodyPr wrap="none" rtlCol="0">
            <a:spAutoFit/>
          </a:bodyPr>
          <a:lstStyle/>
          <a:p>
            <a:r>
              <a:rPr lang="en-US" dirty="0">
                <a:solidFill>
                  <a:srgbClr val="FF0000"/>
                </a:solidFill>
              </a:rPr>
              <a:t>g(n) = 3</a:t>
            </a:r>
          </a:p>
        </p:txBody>
      </p:sp>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5502488" y="1598097"/>
            <a:ext cx="306494"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36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36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36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BEBD854-9CBC-4AE4-8DAC-9C1D32048B3E}"/>
              </a:ext>
            </a:extLst>
          </p:cNvPr>
          <p:cNvSpPr/>
          <p:nvPr/>
        </p:nvSpPr>
        <p:spPr>
          <a:xfrm>
            <a:off x="3109111" y="1676400"/>
            <a:ext cx="1691489"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 =</a:t>
            </a:r>
          </a:p>
        </p:txBody>
      </p:sp>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A77AC84-3A38-4028-8731-19C3412E72D2}"/>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3E9636A-26DB-4B7E-9CB8-8344E5B3C13C}"/>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35A4A5E-EC23-4787-9D0E-0C6038A75C70}"/>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100BE0EA-CA26-4A72-929C-553A9A109AD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74CDCF43-5CDF-4249-9B66-8E7D194FB65E}"/>
              </a:ext>
            </a:extLst>
          </p:cNvPr>
          <p:cNvSpPr/>
          <p:nvPr/>
        </p:nvSpPr>
        <p:spPr>
          <a:xfrm>
            <a:off x="6972940" y="1524000"/>
            <a:ext cx="1542410" cy="338554"/>
          </a:xfrm>
          <a:prstGeom prst="rect">
            <a:avLst/>
          </a:prstGeom>
        </p:spPr>
        <p:txBody>
          <a:bodyPr wrap="none">
            <a:spAutoFit/>
          </a:bodyPr>
          <a:lstStyle/>
          <a:p>
            <a:r>
              <a:rPr lang="en-US" sz="1600" i="1" dirty="0"/>
              <a:t>f</a:t>
            </a:r>
            <a:r>
              <a:rPr lang="en-US" sz="1600" dirty="0"/>
              <a:t>(</a:t>
            </a:r>
            <a:r>
              <a:rPr lang="en-US" sz="1600" i="1" dirty="0"/>
              <a:t>n</a:t>
            </a:r>
            <a:r>
              <a:rPr lang="en-US" sz="1600" dirty="0"/>
              <a:t>)</a:t>
            </a:r>
            <a:r>
              <a:rPr lang="en-US" sz="1600" i="1" dirty="0"/>
              <a:t> = g</a:t>
            </a:r>
            <a:r>
              <a:rPr lang="en-US" sz="1600" dirty="0"/>
              <a:t>(</a:t>
            </a:r>
            <a:r>
              <a:rPr lang="en-US" sz="1600" i="1" dirty="0"/>
              <a:t>n</a:t>
            </a:r>
            <a:r>
              <a:rPr lang="en-US" sz="1600" dirty="0"/>
              <a:t>)</a:t>
            </a:r>
            <a:r>
              <a:rPr lang="en-US" sz="1600" i="1" dirty="0"/>
              <a:t> + h</a:t>
            </a:r>
            <a:r>
              <a:rPr lang="en-US" sz="1600" dirty="0"/>
              <a:t>(</a:t>
            </a:r>
            <a:r>
              <a:rPr lang="en-US" sz="1600" i="1" dirty="0"/>
              <a:t>n</a:t>
            </a:r>
            <a:r>
              <a:rPr lang="en-US" sz="1600" dirty="0"/>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4030189089"/>
                  </p:ext>
                </p:extLst>
              </p:nvPr>
            </p:nvGraphicFramePr>
            <p:xfrm>
              <a:off x="533400" y="1905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438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Admissible heuristics</a:t>
            </a:r>
          </a:p>
        </p:txBody>
      </p:sp>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r>
              <a:rPr lang="en-US" sz="2400" i="1" dirty="0"/>
              <a:t>h</a:t>
            </a:r>
            <a:r>
              <a:rPr lang="en-US" sz="2400" dirty="0"/>
              <a:t>(</a:t>
            </a:r>
            <a:r>
              <a:rPr lang="en-US" sz="2400" i="1" dirty="0"/>
              <a:t>n</a:t>
            </a:r>
            <a:r>
              <a:rPr lang="en-US" sz="2400" dirty="0"/>
              <a:t>) is </a:t>
            </a:r>
            <a:r>
              <a:rPr lang="en-US" sz="2400" b="1" dirty="0">
                <a:solidFill>
                  <a:srgbClr val="FF0000"/>
                </a:solidFill>
              </a:rPr>
              <a:t>admissible</a:t>
            </a:r>
            <a:r>
              <a:rPr lang="en-US" sz="2400" dirty="0"/>
              <a:t> if for every node </a:t>
            </a:r>
            <a:r>
              <a:rPr lang="en-US" sz="2400" i="1" dirty="0"/>
              <a:t>n</a:t>
            </a:r>
            <a:r>
              <a:rPr lang="en-US" sz="2400" dirty="0"/>
              <a:t>, </a:t>
            </a:r>
            <a:r>
              <a:rPr lang="en-US" sz="2400" i="1" dirty="0"/>
              <a:t>h</a:t>
            </a:r>
            <a:r>
              <a:rPr lang="en-US" sz="2400" dirty="0"/>
              <a:t>(</a:t>
            </a:r>
            <a:r>
              <a:rPr lang="en-US" sz="2400" i="1" dirty="0"/>
              <a:t>n</a:t>
            </a:r>
            <a:r>
              <a:rPr lang="en-US" sz="2400" dirty="0"/>
              <a:t>)</a:t>
            </a:r>
            <a:r>
              <a:rPr lang="en-US" sz="2400" i="1" dirty="0"/>
              <a:t> </a:t>
            </a:r>
            <a:r>
              <a:rPr lang="en-US" sz="2400" i="1" dirty="0">
                <a:cs typeface="Arial" pitchFamily="34" charset="0"/>
              </a:rPr>
              <a:t>≤</a:t>
            </a:r>
            <a:r>
              <a:rPr lang="en-US" sz="2400" i="1" dirty="0"/>
              <a:t> h</a:t>
            </a:r>
            <a:r>
              <a:rPr lang="en-US" sz="2400" i="1" baseline="30000" dirty="0"/>
              <a:t>*</a:t>
            </a:r>
            <a:r>
              <a:rPr lang="en-US" sz="2400" dirty="0"/>
              <a:t>(</a:t>
            </a:r>
            <a:r>
              <a:rPr lang="en-US" sz="2400" i="1" dirty="0"/>
              <a:t>n</a:t>
            </a:r>
            <a:r>
              <a:rPr lang="en-US" sz="2400" dirty="0"/>
              <a:t>)</a:t>
            </a:r>
            <a:r>
              <a:rPr lang="en-US" sz="2400" i="1" dirty="0"/>
              <a:t>, </a:t>
            </a:r>
            <a:r>
              <a:rPr lang="en-US" sz="2400" dirty="0"/>
              <a:t>where </a:t>
            </a:r>
            <a:r>
              <a:rPr lang="en-US" sz="2400" i="1" dirty="0"/>
              <a:t>h</a:t>
            </a:r>
            <a:r>
              <a:rPr lang="en-US" sz="2400" i="1" baseline="30000" dirty="0"/>
              <a:t>*</a:t>
            </a:r>
            <a:r>
              <a:rPr lang="en-US" sz="2400" dirty="0"/>
              <a:t>(</a:t>
            </a:r>
            <a:r>
              <a:rPr lang="en-US" sz="2400" i="1" dirty="0"/>
              <a:t>n</a:t>
            </a:r>
            <a:r>
              <a:rPr lang="en-US" sz="2400" dirty="0"/>
              <a:t>) is the true cost to reach the goal state from </a:t>
            </a:r>
            <a:r>
              <a:rPr lang="en-US" sz="2400" i="1" dirty="0"/>
              <a:t>n.</a:t>
            </a:r>
            <a:endParaRPr lang="en-US" sz="2400" dirty="0"/>
          </a:p>
          <a:p>
            <a:pPr marL="0" indent="0">
              <a:buNone/>
            </a:pPr>
            <a:r>
              <a:rPr lang="en-US" sz="2400" dirty="0"/>
              <a:t>I.e., an admissible heuristic </a:t>
            </a:r>
            <a:r>
              <a:rPr lang="en-US" sz="2400"/>
              <a:t>is a </a:t>
            </a:r>
            <a:r>
              <a:rPr lang="en-US" sz="2400" b="1">
                <a:solidFill>
                  <a:srgbClr val="FF0000"/>
                </a:solidFill>
              </a:rPr>
              <a:t>lower </a:t>
            </a:r>
            <a:r>
              <a:rPr lang="en-US" sz="2400" b="1" dirty="0">
                <a:solidFill>
                  <a:srgbClr val="FF0000"/>
                </a:solidFill>
              </a:rPr>
              <a:t>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b="1" dirty="0">
                <a:solidFill>
                  <a:srgbClr val="CC0099"/>
                </a:solidFill>
              </a:rPr>
              <a:t>:</a:t>
            </a:r>
            <a:r>
              <a:rPr lang="en-US" sz="2400" dirty="0"/>
              <a:t> If </a:t>
            </a:r>
            <a:r>
              <a:rPr lang="en-US" sz="2400" i="1" dirty="0"/>
              <a:t>h</a:t>
            </a:r>
            <a:r>
              <a:rPr lang="en-US" sz="2400" dirty="0"/>
              <a:t>(</a:t>
            </a:r>
            <a:r>
              <a:rPr lang="en-US" sz="2400" i="1" dirty="0"/>
              <a:t>n</a:t>
            </a:r>
            <a:r>
              <a:rPr lang="en-US" sz="2400" dirty="0"/>
              <a:t>)</a:t>
            </a:r>
            <a:r>
              <a:rPr lang="en-US" sz="2400" i="1" dirty="0"/>
              <a:t> </a:t>
            </a:r>
            <a:r>
              <a:rPr lang="en-US" sz="2400" dirty="0"/>
              <a:t>is admissible, A</a:t>
            </a:r>
            <a:r>
              <a:rPr lang="en-US" sz="2400" baseline="30000" dirty="0"/>
              <a:t>*</a:t>
            </a:r>
            <a:r>
              <a:rPr lang="en-US" sz="2400" dirty="0"/>
              <a:t> is optimal.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p:sp>
        <p:nvSpPr>
          <p:cNvPr id="3" name="Content Placeholder 2"/>
          <p:cNvSpPr>
            <a:spLocks noGrp="1"/>
          </p:cNvSpPr>
          <p:nvPr>
            <p:ph idx="1"/>
          </p:nvPr>
        </p:nvSpPr>
        <p:spPr>
          <a:xfrm>
            <a:off x="666750" y="4264579"/>
            <a:ext cx="7886700" cy="2076450"/>
          </a:xfrm>
        </p:spPr>
        <p:txBody>
          <a:bodyPr>
            <a:normAutofit fontScale="70000" lnSpcReduction="20000"/>
          </a:bodyPr>
          <a:lstStyle/>
          <a:p>
            <a:pPr>
              <a:lnSpc>
                <a:spcPct val="120000"/>
              </a:lnSpc>
            </a:pPr>
            <a:r>
              <a:rPr lang="en-US" sz="2800" dirty="0"/>
              <a:t>Suppose A* terminates its search at </a:t>
            </a:r>
            <a:r>
              <a:rPr lang="en-US" sz="2800" i="1" dirty="0"/>
              <a:t>n</a:t>
            </a:r>
            <a:r>
              <a:rPr lang="en-US" sz="2800" dirty="0"/>
              <a:t>*.</a:t>
            </a:r>
          </a:p>
          <a:p>
            <a:pPr>
              <a:lnSpc>
                <a:spcPct val="120000"/>
              </a:lnSpc>
            </a:pPr>
            <a:r>
              <a:rPr lang="en-US" sz="2800" dirty="0"/>
              <a:t>It has found a path whose </a:t>
            </a:r>
            <a:r>
              <a:rPr lang="en-US" sz="2800" i="1" dirty="0"/>
              <a:t>actual cost</a:t>
            </a:r>
            <a:r>
              <a:rPr lang="en-US" sz="2800" dirty="0"/>
              <a:t> </a:t>
            </a:r>
            <a:r>
              <a:rPr lang="en-US" sz="2800" i="1" dirty="0"/>
              <a:t>f</a:t>
            </a:r>
            <a:r>
              <a:rPr lang="en-US" sz="2800" dirty="0"/>
              <a:t>(</a:t>
            </a:r>
            <a:r>
              <a:rPr lang="en-US" sz="2800" i="1" dirty="0"/>
              <a:t>n</a:t>
            </a:r>
            <a:r>
              <a:rPr lang="en-US" sz="2800" dirty="0"/>
              <a:t>*) = </a:t>
            </a:r>
            <a:r>
              <a:rPr lang="en-US" sz="2800" i="1" dirty="0"/>
              <a:t>g</a:t>
            </a:r>
            <a:r>
              <a:rPr lang="en-US" sz="2800" dirty="0"/>
              <a:t>(</a:t>
            </a:r>
            <a:r>
              <a:rPr lang="en-US" sz="2800" i="1" dirty="0"/>
              <a:t>n</a:t>
            </a:r>
            <a:r>
              <a:rPr lang="en-US" sz="2800" dirty="0"/>
              <a:t>*) + 0 is lower than the </a:t>
            </a:r>
            <a:r>
              <a:rPr lang="en-US" sz="2800" i="1" dirty="0"/>
              <a:t>estimated cost</a:t>
            </a:r>
            <a:r>
              <a:rPr lang="en-US" sz="2800" dirty="0"/>
              <a:t> </a:t>
            </a:r>
            <a:r>
              <a:rPr lang="en-US" sz="2800" i="1" dirty="0"/>
              <a:t>f</a:t>
            </a:r>
            <a:r>
              <a:rPr lang="en-US" sz="2800" dirty="0"/>
              <a:t>(</a:t>
            </a:r>
            <a:r>
              <a:rPr lang="en-US" sz="2800" i="1" dirty="0"/>
              <a:t>n</a:t>
            </a:r>
            <a:r>
              <a:rPr lang="en-US" sz="2800" dirty="0"/>
              <a:t>) of any path going through any frontier node.</a:t>
            </a:r>
          </a:p>
          <a:p>
            <a:pPr>
              <a:lnSpc>
                <a:spcPct val="120000"/>
              </a:lnSpc>
            </a:pPr>
            <a:r>
              <a:rPr lang="en-US" sz="2800" dirty="0"/>
              <a:t>Since </a:t>
            </a:r>
            <a:r>
              <a:rPr lang="en-US" sz="2800" i="1" dirty="0"/>
              <a:t>f</a:t>
            </a:r>
            <a:r>
              <a:rPr lang="en-US" sz="2800" dirty="0"/>
              <a:t>(</a:t>
            </a:r>
            <a:r>
              <a:rPr lang="en-US" sz="2800" i="1" dirty="0"/>
              <a:t>n</a:t>
            </a:r>
            <a:r>
              <a:rPr lang="en-US" sz="2800" dirty="0"/>
              <a:t>) is an </a:t>
            </a:r>
            <a:r>
              <a:rPr lang="en-US" sz="2800" i="1" dirty="0"/>
              <a:t>optimistic</a:t>
            </a:r>
            <a:r>
              <a:rPr lang="en-US" sz="2800" dirty="0"/>
              <a:t> estimate, it is impossible for </a:t>
            </a:r>
            <a:r>
              <a:rPr lang="en-US" sz="2800" i="1" dirty="0"/>
              <a:t>n</a:t>
            </a:r>
            <a:r>
              <a:rPr lang="en-US" sz="2800" dirty="0"/>
              <a:t> to have a successor goal state </a:t>
            </a:r>
            <a:r>
              <a:rPr lang="en-US" sz="2800" i="1" dirty="0"/>
              <a:t>n</a:t>
            </a:r>
            <a:r>
              <a:rPr lang="en-US" sz="2800" dirty="0"/>
              <a:t>’ with g(</a:t>
            </a:r>
            <a:r>
              <a:rPr lang="en-US" sz="2800" i="1" dirty="0"/>
              <a:t>n</a:t>
            </a:r>
            <a:r>
              <a:rPr lang="en-US" sz="2800" dirty="0"/>
              <a:t>’) &lt; </a:t>
            </a:r>
            <a:r>
              <a:rPr lang="en-US" sz="2800" i="1" dirty="0"/>
              <a:t>C</a:t>
            </a:r>
            <a:r>
              <a:rPr lang="en-US" sz="2800" dirty="0"/>
              <a:t>*.</a:t>
            </a:r>
          </a:p>
        </p:txBody>
      </p:sp>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TextBox 9"/>
          <p:cNvSpPr txBox="1"/>
          <p:nvPr/>
        </p:nvSpPr>
        <p:spPr>
          <a:xfrm>
            <a:off x="5257800" y="2743200"/>
            <a:ext cx="312906" cy="369332"/>
          </a:xfrm>
          <a:prstGeom prst="rect">
            <a:avLst/>
          </a:prstGeom>
          <a:noFill/>
        </p:spPr>
        <p:txBody>
          <a:bodyPr wrap="none" rtlCol="0">
            <a:spAutoFit/>
          </a:bodyPr>
          <a:lstStyle/>
          <a:p>
            <a:r>
              <a:rPr lang="en-US"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39757" y="2450068"/>
            <a:ext cx="1006558" cy="369332"/>
          </a:xfrm>
          <a:prstGeom prst="rect">
            <a:avLst/>
          </a:prstGeom>
          <a:noFill/>
        </p:spPr>
        <p:txBody>
          <a:bodyPr wrap="none" rtlCol="0">
            <a:spAutoFit/>
          </a:bodyPr>
          <a:lstStyle/>
          <a:p>
            <a:r>
              <a:rPr lang="en-US" i="1" dirty="0">
                <a:latin typeface="+mn-lt"/>
              </a:rPr>
              <a:t>n</a:t>
            </a:r>
            <a:r>
              <a:rPr lang="en-US" dirty="0">
                <a:latin typeface="+mn-lt"/>
              </a:rPr>
              <a:t>* (goal)</a:t>
            </a:r>
          </a:p>
        </p:txBody>
      </p:sp>
      <p:sp>
        <p:nvSpPr>
          <p:cNvPr id="15" name="Rectangle 14"/>
          <p:cNvSpPr/>
          <p:nvPr/>
        </p:nvSpPr>
        <p:spPr>
          <a:xfrm>
            <a:off x="325266" y="2438402"/>
            <a:ext cx="2140330"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 </a:t>
            </a:r>
            <a:r>
              <a:rPr lang="en-US" i="1" dirty="0">
                <a:latin typeface="+mn-lt"/>
              </a:rPr>
              <a:t>g</a:t>
            </a:r>
            <a:r>
              <a:rPr lang="en-US" dirty="0"/>
              <a:t>(</a:t>
            </a:r>
            <a:r>
              <a:rPr lang="en-US" i="1" dirty="0"/>
              <a:t>n</a:t>
            </a:r>
            <a:r>
              <a:rPr lang="en-US" dirty="0"/>
              <a:t>*) + 0 = </a:t>
            </a:r>
            <a:r>
              <a:rPr lang="en-US" i="1" dirty="0">
                <a:latin typeface="+mn-lt"/>
              </a:rPr>
              <a:t>C</a:t>
            </a:r>
            <a:r>
              <a:rPr lang="en-US" dirty="0">
                <a:latin typeface="+mn-lt"/>
              </a:rPr>
              <a:t>*</a:t>
            </a:r>
          </a:p>
        </p:txBody>
      </p:sp>
      <p:sp>
        <p:nvSpPr>
          <p:cNvPr id="16" name="Rectangle 15"/>
          <p:cNvSpPr/>
          <p:nvPr/>
        </p:nvSpPr>
        <p:spPr>
          <a:xfrm>
            <a:off x="5853718" y="2842736"/>
            <a:ext cx="2395207" cy="369332"/>
          </a:xfrm>
          <a:prstGeom prst="rect">
            <a:avLst/>
          </a:prstGeom>
        </p:spPr>
        <p:txBody>
          <a:bodyPr wrap="none">
            <a:spAutoFit/>
          </a:bodyPr>
          <a:lstStyle/>
          <a:p>
            <a:r>
              <a:rPr lang="en-US" i="1" dirty="0">
                <a:latin typeface="+mn-lt"/>
              </a:rPr>
              <a:t>f</a:t>
            </a:r>
            <a:r>
              <a:rPr lang="en-US" dirty="0">
                <a:latin typeface="+mn-lt"/>
              </a:rPr>
              <a:t>(</a:t>
            </a:r>
            <a:r>
              <a:rPr lang="en-US" i="1" dirty="0">
                <a:latin typeface="+mn-lt"/>
              </a:rPr>
              <a:t>n</a:t>
            </a:r>
            <a:r>
              <a:rPr lang="en-US" dirty="0">
                <a:latin typeface="+mn-lt"/>
              </a:rPr>
              <a:t>) </a:t>
            </a:r>
            <a:r>
              <a:rPr lang="en-US" dirty="0">
                <a:sym typeface="Symbol"/>
              </a:rPr>
              <a:t></a:t>
            </a:r>
            <a:r>
              <a:rPr lang="en-US" dirty="0">
                <a:latin typeface="+mn-lt"/>
              </a:rPr>
              <a:t> </a:t>
            </a:r>
            <a:r>
              <a:rPr lang="en-US" i="1" dirty="0"/>
              <a:t>f</a:t>
            </a:r>
            <a:r>
              <a:rPr lang="en-US" dirty="0"/>
              <a:t>(</a:t>
            </a:r>
            <a:r>
              <a:rPr lang="en-US" i="1" dirty="0"/>
              <a:t>n</a:t>
            </a:r>
            <a:r>
              <a:rPr lang="en-US" dirty="0"/>
              <a:t>*) </a:t>
            </a:r>
            <a:r>
              <a:rPr lang="en-US" dirty="0">
                <a:sym typeface="Wingdings" panose="05000000000000000000" pitchFamily="2" charset="2"/>
              </a:rPr>
              <a:t></a:t>
            </a:r>
            <a:r>
              <a:rPr lang="en-US" dirty="0"/>
              <a:t> </a:t>
            </a:r>
            <a:r>
              <a:rPr lang="en-US" i="1" dirty="0"/>
              <a:t>f</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TextBox 20"/>
          <p:cNvSpPr txBox="1"/>
          <p:nvPr/>
        </p:nvSpPr>
        <p:spPr>
          <a:xfrm>
            <a:off x="4899173" y="3553659"/>
            <a:ext cx="1519968" cy="369332"/>
          </a:xfrm>
          <a:prstGeom prst="rect">
            <a:avLst/>
          </a:prstGeom>
          <a:noFill/>
        </p:spPr>
        <p:txBody>
          <a:bodyPr wrap="none" rtlCol="0">
            <a:spAutoFit/>
          </a:bodyPr>
          <a:lstStyle/>
          <a:p>
            <a:r>
              <a:rPr lang="en-US" i="1" dirty="0">
                <a:latin typeface="+mn-lt"/>
              </a:rPr>
              <a:t>n’ (other goal)</a:t>
            </a:r>
            <a:endParaRPr lang="en-US" dirty="0">
              <a:latin typeface="+mn-lt"/>
            </a:endParaRPr>
          </a:p>
        </p:txBody>
      </p:sp>
      <p:sp>
        <p:nvSpPr>
          <p:cNvPr id="23" name="Rectangle 22"/>
          <p:cNvSpPr/>
          <p:nvPr/>
        </p:nvSpPr>
        <p:spPr>
          <a:xfrm>
            <a:off x="6649757" y="3593068"/>
            <a:ext cx="2478564" cy="369332"/>
          </a:xfrm>
          <a:prstGeom prst="rect">
            <a:avLst/>
          </a:prstGeom>
        </p:spPr>
        <p:txBody>
          <a:bodyPr wrap="none">
            <a:spAutoFit/>
          </a:bodyPr>
          <a:lstStyle/>
          <a:p>
            <a:r>
              <a:rPr lang="en-US" i="1" dirty="0">
                <a:latin typeface="+mn-lt"/>
              </a:rPr>
              <a:t>g</a:t>
            </a:r>
            <a:r>
              <a:rPr lang="en-US" dirty="0">
                <a:latin typeface="+mn-lt"/>
              </a:rPr>
              <a:t>(</a:t>
            </a:r>
            <a:r>
              <a:rPr lang="en-US" i="1" dirty="0">
                <a:latin typeface="+mn-lt"/>
              </a:rPr>
              <a:t>n'</a:t>
            </a:r>
            <a:r>
              <a:rPr lang="en-US" dirty="0">
                <a:latin typeface="+mn-lt"/>
              </a:rPr>
              <a:t>) </a:t>
            </a:r>
            <a:r>
              <a:rPr lang="en-US" dirty="0">
                <a:latin typeface="+mn-lt"/>
                <a:sym typeface="Symbol"/>
              </a:rPr>
              <a:t> </a:t>
            </a:r>
            <a:r>
              <a:rPr lang="en-US" i="1" dirty="0">
                <a:latin typeface="+mn-lt"/>
              </a:rPr>
              <a:t>f</a:t>
            </a:r>
            <a:r>
              <a:rPr lang="en-US" dirty="0">
                <a:latin typeface="+mn-lt"/>
              </a:rPr>
              <a:t>(</a:t>
            </a:r>
            <a:r>
              <a:rPr lang="en-US" i="1" dirty="0">
                <a:latin typeface="+mn-lt"/>
              </a:rPr>
              <a:t>n</a:t>
            </a:r>
            <a:r>
              <a:rPr lang="en-US" dirty="0">
                <a:latin typeface="+mn-lt"/>
              </a:rPr>
              <a:t>) </a:t>
            </a:r>
            <a:r>
              <a:rPr lang="en-US" dirty="0">
                <a:latin typeface="+mn-lt"/>
                <a:sym typeface="Wingdings" panose="05000000000000000000" pitchFamily="2" charset="2"/>
              </a:rPr>
              <a:t> </a:t>
            </a:r>
            <a:r>
              <a:rPr lang="en-US" i="1" dirty="0"/>
              <a:t>g</a:t>
            </a:r>
            <a:r>
              <a:rPr lang="en-US" dirty="0"/>
              <a:t>(</a:t>
            </a:r>
            <a:r>
              <a:rPr lang="en-US" i="1" dirty="0"/>
              <a:t>n'</a:t>
            </a:r>
            <a:r>
              <a:rPr lang="en-US" dirty="0"/>
              <a:t>) </a:t>
            </a:r>
            <a:r>
              <a:rPr lang="en-US" dirty="0">
                <a:sym typeface="Symbol"/>
              </a:rPr>
              <a:t></a:t>
            </a:r>
            <a:r>
              <a:rPr lang="en-US" dirty="0"/>
              <a:t> </a:t>
            </a:r>
            <a:r>
              <a:rPr lang="en-US" i="1" dirty="0">
                <a:latin typeface="+mn-lt"/>
              </a:rPr>
              <a:t>C</a:t>
            </a:r>
            <a:r>
              <a:rPr lang="en-US" dirty="0">
                <a:latin typeface="+mn-lt"/>
              </a:rPr>
              <a:t>* </a:t>
            </a:r>
          </a:p>
        </p:txBody>
      </p:sp>
      <p:sp>
        <p:nvSpPr>
          <p:cNvPr id="17" name="Rectangle 16">
            <a:extLst>
              <a:ext uri="{FF2B5EF4-FFF2-40B4-BE49-F238E27FC236}">
                <a16:creationId xmlns:a16="http://schemas.microsoft.com/office/drawing/2014/main" id="{356A35BE-A8E7-45DA-8EFF-A8AA655CE1F8}"/>
              </a:ext>
            </a:extLst>
          </p:cNvPr>
          <p:cNvSpPr/>
          <p:nvPr/>
        </p:nvSpPr>
        <p:spPr>
          <a:xfrm>
            <a:off x="6390566" y="1375649"/>
            <a:ext cx="1713931" cy="369332"/>
          </a:xfrm>
          <a:prstGeom prst="rect">
            <a:avLst/>
          </a:prstGeom>
        </p:spPr>
        <p:txBody>
          <a:bodyPr wrap="none">
            <a:spAutoFit/>
          </a:bodyPr>
          <a:lstStyle/>
          <a:p>
            <a:r>
              <a:rPr lang="en-US" i="1" dirty="0"/>
              <a:t>f</a:t>
            </a:r>
            <a:r>
              <a:rPr lang="en-US" dirty="0"/>
              <a:t>(</a:t>
            </a:r>
            <a:r>
              <a:rPr lang="en-US" i="1" dirty="0"/>
              <a:t>n</a:t>
            </a:r>
            <a:r>
              <a:rPr lang="en-US" dirty="0"/>
              <a:t>)</a:t>
            </a:r>
            <a:r>
              <a:rPr lang="en-US" i="1" dirty="0"/>
              <a:t> = g</a:t>
            </a:r>
            <a:r>
              <a:rPr lang="en-US" dirty="0"/>
              <a:t>(</a:t>
            </a:r>
            <a:r>
              <a:rPr lang="en-US" i="1" dirty="0"/>
              <a:t>n</a:t>
            </a:r>
            <a:r>
              <a:rPr lang="en-US" dirty="0"/>
              <a:t>)</a:t>
            </a:r>
            <a:r>
              <a:rPr lang="en-US" i="1" dirty="0"/>
              <a:t> + h</a:t>
            </a:r>
            <a:r>
              <a:rPr lang="en-US" dirty="0"/>
              <a:t>(</a:t>
            </a:r>
            <a:r>
              <a:rPr lang="en-US" i="1" dirty="0"/>
              <a:t>n</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0" grpId="0" animBg="1"/>
      <p:bldP spid="21" grpId="0"/>
      <p:bldP spid="21" grpId="1"/>
      <p:bldP spid="2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p:sp>
        <p:nvSpPr>
          <p:cNvPr id="3" name="Content Placeholder 2"/>
          <p:cNvSpPr>
            <a:spLocks noGrp="1"/>
          </p:cNvSpPr>
          <p:nvPr>
            <p:ph idx="1"/>
          </p:nvPr>
        </p:nvSpPr>
        <p:spPr/>
        <p:txBody>
          <a:bodyPr/>
          <a:lstStyle/>
          <a:p>
            <a:r>
              <a:rPr lang="en-US" dirty="0"/>
              <a:t>A* is </a:t>
            </a:r>
            <a:r>
              <a:rPr lang="en-US" b="1" dirty="0">
                <a:solidFill>
                  <a:srgbClr val="FF0000"/>
                </a:solidFill>
              </a:rPr>
              <a:t>optimally efficient </a:t>
            </a:r>
          </a:p>
          <a:p>
            <a:pPr lvl="1"/>
            <a:endParaRPr lang="en-US" dirty="0"/>
          </a:p>
          <a:p>
            <a:pPr lvl="1"/>
            <a:r>
              <a:rPr lang="en-US" dirty="0"/>
              <a:t>No other tree-based search algorithm that uses the same heuristic can expand fewer nodes and still be guaranteed to find the optimal solution.</a:t>
            </a:r>
          </a:p>
          <a:p>
            <a:endParaRPr lang="en-US" dirty="0"/>
          </a:p>
          <a:p>
            <a:pPr lvl="1"/>
            <a:r>
              <a:rPr lang="en-US" dirty="0"/>
              <a:t>Any algorithm that does not expand all nodes with </a:t>
            </a:r>
            <a:r>
              <a:rPr lang="en-US" i="1" dirty="0"/>
              <a:t>f</a:t>
            </a:r>
            <a:r>
              <a:rPr lang="en-US" dirty="0"/>
              <a:t>(</a:t>
            </a:r>
            <a:r>
              <a:rPr lang="en-US" i="1" dirty="0"/>
              <a:t>n</a:t>
            </a:r>
            <a:r>
              <a:rPr lang="en-US" dirty="0"/>
              <a:t>) &lt; </a:t>
            </a:r>
            <a:r>
              <a:rPr lang="en-US" i="1" dirty="0"/>
              <a:t>C</a:t>
            </a:r>
            <a:r>
              <a:rPr lang="en-US" dirty="0"/>
              <a:t>* (the lowest cost of going to a goal node) risks missing the optimal solution.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r>
              <a:rPr lang="en-US" sz="2400" i="1" dirty="0"/>
              <a:t>f</a:t>
            </a:r>
            <a:r>
              <a:rPr lang="en-US" sz="2400" dirty="0"/>
              <a:t>(</a:t>
            </a:r>
            <a:r>
              <a:rPr lang="en-US" sz="2400" i="1" dirty="0"/>
              <a:t>n</a:t>
            </a:r>
            <a:r>
              <a:rPr lang="en-US" sz="2400" dirty="0"/>
              <a:t>) </a:t>
            </a:r>
            <a:r>
              <a:rPr lang="en-US" sz="2400" i="1" dirty="0">
                <a:cs typeface="Arial" pitchFamily="34" charset="0"/>
              </a:rPr>
              <a:t>≤</a:t>
            </a:r>
            <a:r>
              <a:rPr lang="en-US" sz="2400" i="1" dirty="0"/>
              <a:t> C* </a:t>
            </a:r>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65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bldLvl="2"/>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p:sp>
        <p:nvSpPr>
          <p:cNvPr id="28675" name="Rectangle 3"/>
          <p:cNvSpPr>
            <a:spLocks noGrp="1" noChangeArrowheads="1"/>
          </p:cNvSpPr>
          <p:nvPr>
            <p:ph idx="1"/>
          </p:nvPr>
        </p:nvSpPr>
        <p:spPr>
          <a:xfrm>
            <a:off x="628650" y="1371600"/>
            <a:ext cx="7886700" cy="4351338"/>
          </a:xfrm>
        </p:spPr>
        <p:txBody>
          <a:bodyPr>
            <a:noAutofit/>
          </a:bodyPr>
          <a:lstStyle/>
          <a:p>
            <a:r>
              <a:rPr lang="en-US" sz="2400" dirty="0"/>
              <a:t>Heuristics for the 8-puzzle</a:t>
            </a:r>
          </a:p>
          <a:p>
            <a:pPr lvl="1">
              <a:buNone/>
            </a:pPr>
            <a:r>
              <a:rPr lang="en-US" sz="2400" i="1" dirty="0"/>
              <a:t>h</a:t>
            </a:r>
            <a:r>
              <a:rPr lang="en-US" sz="2400" baseline="-25000" dirty="0"/>
              <a:t>1</a:t>
            </a:r>
            <a:r>
              <a:rPr lang="en-US" sz="2400" dirty="0"/>
              <a:t>(</a:t>
            </a:r>
            <a:r>
              <a:rPr lang="en-US" sz="2400" i="1" dirty="0"/>
              <a:t>n</a:t>
            </a:r>
            <a:r>
              <a:rPr lang="en-US" sz="2400" dirty="0"/>
              <a:t>)</a:t>
            </a:r>
            <a:r>
              <a:rPr lang="en-US" sz="2400" i="1" dirty="0"/>
              <a:t> </a:t>
            </a:r>
            <a:r>
              <a:rPr lang="en-US" sz="2400" dirty="0"/>
              <a:t>= number of misplaced tiles</a:t>
            </a:r>
          </a:p>
          <a:p>
            <a:pPr lvl="1">
              <a:buNone/>
            </a:pPr>
            <a:r>
              <a:rPr lang="en-US" sz="2400" i="1" dirty="0"/>
              <a:t>h</a:t>
            </a:r>
            <a:r>
              <a:rPr lang="en-US" sz="2400" baseline="-25000" dirty="0"/>
              <a:t>2</a:t>
            </a:r>
            <a:r>
              <a:rPr lang="en-US" sz="2400" dirty="0"/>
              <a:t>(</a:t>
            </a:r>
            <a:r>
              <a:rPr lang="en-US" sz="2400" i="1" dirty="0"/>
              <a:t>n</a:t>
            </a:r>
            <a:r>
              <a:rPr lang="en-US" sz="2400" dirty="0"/>
              <a:t>)</a:t>
            </a:r>
            <a:r>
              <a:rPr lang="en-US" sz="2400" i="1" dirty="0"/>
              <a:t> </a:t>
            </a:r>
            <a:r>
              <a:rPr lang="en-US" sz="2400" dirty="0"/>
              <a:t>= total Manhattan distance (number of squares from desired location of each tile)</a:t>
            </a:r>
            <a:br>
              <a:rPr lang="en-US" sz="2400" dirty="0"/>
            </a:br>
            <a:endParaRPr lang="en-US" sz="2400" dirty="0"/>
          </a:p>
          <a:p>
            <a:pPr>
              <a:buFontTx/>
              <a:buNone/>
            </a:pPr>
            <a:endParaRPr lang="en-US" sz="2400" dirty="0"/>
          </a:p>
          <a:p>
            <a:pPr>
              <a:buFontTx/>
              <a:buNone/>
            </a:pPr>
            <a:endParaRPr lang="en-US" sz="2400" dirty="0"/>
          </a:p>
          <a:p>
            <a:pPr>
              <a:buFontTx/>
              <a:buNone/>
            </a:pPr>
            <a:endParaRPr lang="en-US" sz="2400" dirty="0"/>
          </a:p>
          <a:p>
            <a:pPr lvl="1" algn="ctr">
              <a:buNone/>
            </a:pPr>
            <a:br>
              <a:rPr lang="en-US" sz="2400" dirty="0"/>
            </a:br>
            <a:endParaRPr lang="en-US" sz="2400" dirty="0"/>
          </a:p>
          <a:p>
            <a:pPr lvl="1" algn="ctr">
              <a:buNone/>
            </a:pPr>
            <a:r>
              <a:rPr lang="en-US" sz="2400" i="1" dirty="0"/>
              <a:t>h</a:t>
            </a:r>
            <a:r>
              <a:rPr lang="en-US" sz="2400" baseline="-25000" dirty="0"/>
              <a:t>1</a:t>
            </a:r>
            <a:r>
              <a:rPr lang="en-US" sz="2400" dirty="0"/>
              <a:t>(start) = 8</a:t>
            </a:r>
          </a:p>
          <a:p>
            <a:pPr lvl="1" algn="ctr">
              <a:buNone/>
            </a:pPr>
            <a:r>
              <a:rPr lang="en-US" sz="2400" i="1" dirty="0"/>
              <a:t>h</a:t>
            </a:r>
            <a:r>
              <a:rPr lang="en-US" sz="2400" baseline="-25000" dirty="0"/>
              <a:t>2</a:t>
            </a:r>
            <a:r>
              <a:rPr lang="en-US" sz="2400" dirty="0"/>
              <a:t>(start) = 3+1+2+2+2+3+3+2 = 18</a:t>
            </a:r>
          </a:p>
          <a:p>
            <a:r>
              <a:rPr lang="en-US" sz="2400" dirty="0"/>
              <a:t>Are </a:t>
            </a:r>
            <a:r>
              <a:rPr lang="en-US" sz="2400" i="1" dirty="0"/>
              <a:t>h</a:t>
            </a:r>
            <a:r>
              <a:rPr lang="en-US" sz="2400" baseline="-25000" dirty="0"/>
              <a:t>1 </a:t>
            </a:r>
            <a:r>
              <a:rPr lang="en-US" sz="2400" dirty="0"/>
              <a:t>and </a:t>
            </a:r>
            <a:r>
              <a:rPr lang="en-US" sz="2400" i="1" dirty="0"/>
              <a:t>h</a:t>
            </a:r>
            <a:r>
              <a:rPr lang="en-US" sz="2400" baseline="-25000" dirty="0"/>
              <a:t>2 </a:t>
            </a:r>
            <a:r>
              <a:rPr lang="en-US" sz="2400" dirty="0"/>
              <a:t>admissible?</a:t>
            </a:r>
          </a:p>
        </p:txBody>
      </p:sp>
      <p:pic>
        <p:nvPicPr>
          <p:cNvPr id="28677" name="Picture 5" descr="8puzzle"/>
          <p:cNvPicPr>
            <a:picLocks noChangeAspect="1" noChangeArrowheads="1"/>
          </p:cNvPicPr>
          <p:nvPr/>
        </p:nvPicPr>
        <p:blipFill>
          <a:blip r:embed="rId3" cstate="print"/>
          <a:srcRect/>
          <a:stretch>
            <a:fillRect/>
          </a:stretch>
        </p:blipFill>
        <p:spPr bwMode="auto">
          <a:xfrm>
            <a:off x="2524125" y="3048000"/>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4267200" y="6011862"/>
            <a:ext cx="1905000" cy="625474"/>
          </a:xfrm>
          <a:prstGeom prst="wedgeEllipseCallout">
            <a:avLst>
              <a:gd name="adj1" fmla="val -61458"/>
              <a:gd name="adj2" fmla="val -730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67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67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a:t>
            </a:r>
          </a:p>
          <a:p>
            <a:r>
              <a:rPr lang="en-US" sz="2000" dirty="0"/>
              <a:t>If the rules of the 8-puzzle are relaxed so that a tile can move </a:t>
            </a:r>
            <a:r>
              <a:rPr lang="en-US" sz="2000" dirty="0">
                <a:solidFill>
                  <a:srgbClr val="FF0000"/>
                </a:solidFill>
              </a:rPr>
              <a:t>anywhere</a:t>
            </a:r>
            <a:r>
              <a:rPr lang="en-US" sz="2000" dirty="0"/>
              <a:t>, then </a:t>
            </a:r>
            <a:r>
              <a:rPr lang="en-US" sz="2000" i="1" dirty="0"/>
              <a:t>h</a:t>
            </a:r>
            <a:r>
              <a:rPr lang="en-US" sz="2000" baseline="-25000" dirty="0"/>
              <a:t>1</a:t>
            </a:r>
            <a:r>
              <a:rPr lang="en-US" sz="2000" dirty="0"/>
              <a:t>(</a:t>
            </a:r>
            <a:r>
              <a:rPr lang="en-US" sz="2000" i="1" dirty="0"/>
              <a:t>n</a:t>
            </a:r>
            <a:r>
              <a:rPr lang="en-US" sz="2000" dirty="0"/>
              <a:t>)</a:t>
            </a:r>
            <a:r>
              <a:rPr lang="en-US" sz="2000" i="1" dirty="0"/>
              <a:t> </a:t>
            </a:r>
            <a:r>
              <a:rPr lang="en-US" sz="2000" dirty="0"/>
              <a:t>gives the shortest solution.</a:t>
            </a:r>
          </a:p>
          <a:p>
            <a:r>
              <a:rPr lang="en-US" sz="2000" dirty="0"/>
              <a:t>If the rules are relaxed so that a tile can move to </a:t>
            </a:r>
            <a:r>
              <a:rPr lang="en-US" sz="2000" dirty="0">
                <a:solidFill>
                  <a:srgbClr val="FF0000"/>
                </a:solidFill>
              </a:rPr>
              <a:t>any adjacent square,</a:t>
            </a:r>
            <a:r>
              <a:rPr lang="en-US" sz="2000" dirty="0"/>
              <a:t> then </a:t>
            </a:r>
            <a:r>
              <a:rPr lang="en-US" sz="2000" i="1" dirty="0"/>
              <a:t>h</a:t>
            </a:r>
            <a:r>
              <a:rPr lang="en-US" sz="2000" baseline="-25000" dirty="0"/>
              <a:t>2</a:t>
            </a:r>
            <a:r>
              <a:rPr lang="en-US" sz="2000" dirty="0"/>
              <a:t>(</a:t>
            </a:r>
            <a:r>
              <a:rPr lang="en-US" sz="2000" i="1" dirty="0"/>
              <a:t>n</a:t>
            </a:r>
            <a:r>
              <a:rPr lang="en-US" sz="2000" dirty="0"/>
              <a:t>)</a:t>
            </a:r>
            <a:r>
              <a:rPr lang="en-US" sz="2000" i="1" dirty="0"/>
              <a:t> </a:t>
            </a:r>
            <a:r>
              <a:rPr lang="en-US" sz="2000" dirty="0"/>
              <a:t>gives the shortest solution.</a:t>
            </a:r>
          </a:p>
        </p:txBody>
      </p:sp>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3" cstate="print"/>
          <a:srcRect/>
          <a:stretch>
            <a:fillRect/>
          </a:stretch>
        </p:blipFill>
        <p:spPr bwMode="auto">
          <a:xfrm>
            <a:off x="762000" y="4467225"/>
            <a:ext cx="4257675" cy="2162175"/>
          </a:xfrm>
          <a:prstGeom prst="rect">
            <a:avLst/>
          </a:prstGeom>
          <a:noFill/>
        </p:spPr>
      </p:pic>
      <p:sp>
        <p:nvSpPr>
          <p:cNvPr id="2" name="Rectangle 1">
            <a:extLst>
              <a:ext uri="{FF2B5EF4-FFF2-40B4-BE49-F238E27FC236}">
                <a16:creationId xmlns:a16="http://schemas.microsoft.com/office/drawing/2014/main" id="{16A7BB08-C7D6-4FA0-8AAE-E2FDBC693D13}"/>
              </a:ext>
            </a:extLst>
          </p:cNvPr>
          <p:cNvSpPr/>
          <p:nvPr/>
        </p:nvSpPr>
        <p:spPr>
          <a:xfrm>
            <a:off x="5276850" y="4912063"/>
            <a:ext cx="3714750" cy="1015663"/>
          </a:xfrm>
          <a:prstGeom prst="rect">
            <a:avLst/>
          </a:prstGeom>
        </p:spPr>
        <p:txBody>
          <a:bodyPr wrap="square">
            <a:spAutoFit/>
          </a:bodyPr>
          <a:lstStyle/>
          <a:p>
            <a:r>
              <a:rPr lang="en-US" sz="2000" i="1" dirty="0"/>
              <a:t>h</a:t>
            </a:r>
            <a:r>
              <a:rPr lang="en-US" sz="2000" baseline="-25000" dirty="0"/>
              <a:t>1</a:t>
            </a:r>
            <a:r>
              <a:rPr lang="en-US" sz="2000" dirty="0"/>
              <a:t>(start) = 8</a:t>
            </a:r>
          </a:p>
          <a:p>
            <a:endParaRPr lang="en-US" sz="2000" i="1" dirty="0"/>
          </a:p>
          <a:p>
            <a:r>
              <a:rPr lang="en-US" sz="2000" i="1" dirty="0"/>
              <a:t>h</a:t>
            </a:r>
            <a:r>
              <a:rPr lang="en-US" sz="2000" baseline="-25000" dirty="0"/>
              <a:t>2</a:t>
            </a:r>
            <a:r>
              <a:rPr lang="en-US" sz="2000" dirty="0"/>
              <a:t>(start) = 3+1+2+2+2+3+3+2 = 18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p:sp>
        <p:nvSpPr>
          <p:cNvPr id="3" name="Content Placeholder 2"/>
          <p:cNvSpPr>
            <a:spLocks noGrp="1"/>
          </p:cNvSpPr>
          <p:nvPr>
            <p:ph idx="1"/>
          </p:nvPr>
        </p:nvSpPr>
        <p:spPr/>
        <p:txBody>
          <a:bodyPr/>
          <a:lstStyle/>
          <a:p>
            <a:r>
              <a:rPr lang="en-US" sz="2400" dirty="0"/>
              <a:t>Let h</a:t>
            </a:r>
            <a:r>
              <a:rPr lang="en-US" sz="2400" baseline="-25000" dirty="0"/>
              <a:t>3</a:t>
            </a:r>
            <a:r>
              <a:rPr lang="en-US" sz="2400" dirty="0"/>
              <a:t>(n)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i="1" dirty="0"/>
              <a:t>pattern database.</a:t>
            </a:r>
          </a:p>
        </p:txBody>
      </p:sp>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3"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371600"/>
                <a:ext cx="7886700" cy="4351338"/>
              </a:xfrm>
            </p:spPr>
            <p:txBody>
              <a:bodyPr/>
              <a:lstStyle/>
              <a:p>
                <a:pPr marL="0" indent="0">
                  <a:buNone/>
                </a:pPr>
                <a:r>
                  <a:rPr lang="en-US" sz="2800" b="1" dirty="0"/>
                  <a:t>Definition: </a:t>
                </a:r>
                <a:r>
                  <a:rPr lang="en-US" sz="2800" dirty="0"/>
                  <a:t>If </a:t>
                </a:r>
                <a:r>
                  <a:rPr lang="en-US" sz="2800" i="1" dirty="0"/>
                  <a:t>h</a:t>
                </a:r>
                <a:r>
                  <a:rPr lang="en-US" sz="2800" baseline="-25000" dirty="0"/>
                  <a:t>1 </a:t>
                </a:r>
                <a:r>
                  <a:rPr lang="en-US" sz="2800" dirty="0"/>
                  <a:t>and </a:t>
                </a:r>
                <a:r>
                  <a:rPr lang="en-US" sz="2800" i="1" dirty="0"/>
                  <a:t>h</a:t>
                </a:r>
                <a:r>
                  <a:rPr lang="en-US" sz="2800" baseline="-25000" dirty="0"/>
                  <a:t>2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r>
                  <a:rPr lang="en-US" sz="2800" i="1" dirty="0"/>
                  <a:t>n,</a:t>
                </a:r>
                <a:r>
                  <a:rPr lang="en-US" sz="2800" dirty="0"/>
                  <a:t> then </a:t>
                </a:r>
                <a:br>
                  <a:rPr lang="en-US" sz="2800" dirty="0"/>
                </a:br>
                <a:r>
                  <a:rPr lang="en-US" sz="2800" i="1" dirty="0"/>
                  <a:t>h</a:t>
                </a:r>
                <a:r>
                  <a:rPr lang="en-US" sz="2800" baseline="-25000" dirty="0"/>
                  <a:t>2</a:t>
                </a:r>
                <a:r>
                  <a:rPr lang="en-US" sz="2800" i="1" dirty="0"/>
                  <a:t> </a:t>
                </a:r>
                <a:r>
                  <a:rPr lang="en-US" sz="2800" dirty="0">
                    <a:solidFill>
                      <a:srgbClr val="FF0000"/>
                    </a:solidFill>
                  </a:rPr>
                  <a:t>dominates</a:t>
                </a:r>
                <a:r>
                  <a:rPr lang="en-US" sz="2800" dirty="0"/>
                  <a:t> </a:t>
                </a:r>
                <a:r>
                  <a:rPr lang="en-US" sz="2800" i="1" dirty="0"/>
                  <a:t>h</a:t>
                </a:r>
                <a:r>
                  <a:rPr lang="en-US" sz="2800" baseline="-25000" dirty="0"/>
                  <a:t>1</a:t>
                </a:r>
                <a:r>
                  <a:rPr lang="en-US" sz="2800" i="1" dirty="0"/>
                  <a:t> </a:t>
                </a:r>
              </a:p>
              <a:p>
                <a:endParaRPr lang="en-US" sz="2800" dirty="0"/>
              </a:p>
              <a:p>
                <a:pPr marL="0" indent="0">
                  <a:buNone/>
                </a:pPr>
                <a:r>
                  <a:rPr lang="en-US" sz="2800" dirty="0"/>
                  <a:t>Which one is better for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r>
                  <a:rPr lang="en-US" sz="2400" dirty="0"/>
                  <a:t>A* search with </a:t>
                </a:r>
                <a:r>
                  <a:rPr lang="en-US" sz="2400" i="1" dirty="0"/>
                  <a:t>h</a:t>
                </a:r>
                <a:r>
                  <a:rPr lang="en-US" sz="2400" baseline="-25000" dirty="0"/>
                  <a:t>2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371600"/>
                <a:ext cx="7886700" cy="4351338"/>
              </a:xfrm>
              <a:blipFill>
                <a:blip r:embed="rId3"/>
                <a:stretch>
                  <a:fillRect l="-1546" t="-2241" r="-8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d):</a:t>
            </a:r>
          </a:p>
          <a:p>
            <a:endParaRPr lang="en-US" sz="2400" dirty="0"/>
          </a:p>
          <a:p>
            <a:r>
              <a:rPr lang="en-US" sz="2400" i="1" dirty="0"/>
              <a:t>d=</a:t>
            </a:r>
            <a:r>
              <a:rPr lang="en-US" sz="2400" dirty="0"/>
              <a:t>12</a:t>
            </a:r>
            <a:r>
              <a:rPr lang="en-US" sz="2400" i="1" dirty="0"/>
              <a:t>	</a:t>
            </a:r>
            <a:r>
              <a:rPr lang="en-US" sz="2400" dirty="0"/>
              <a:t>IDS      = 3,644,035 nodes</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227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73 nodes </a:t>
            </a:r>
          </a:p>
          <a:p>
            <a:endParaRPr lang="en-US" sz="2400" i="1" dirty="0"/>
          </a:p>
          <a:p>
            <a:r>
              <a:rPr lang="en-US" sz="2400" i="1" dirty="0"/>
              <a:t>d=</a:t>
            </a:r>
            <a:r>
              <a:rPr lang="en-US" sz="2400" dirty="0"/>
              <a:t>24 </a:t>
            </a:r>
            <a:r>
              <a:rPr lang="en-US" sz="2400" i="1" dirty="0"/>
              <a:t>	</a:t>
            </a:r>
            <a:r>
              <a:rPr lang="en-US" sz="2400" dirty="0"/>
              <a:t>IDS      ≈ 54,000,000,000 nodes </a:t>
            </a:r>
            <a:br>
              <a:rPr lang="en-US" sz="2400" dirty="0"/>
            </a:br>
            <a:r>
              <a:rPr lang="en-US" sz="2400" dirty="0"/>
              <a:t>		A</a:t>
            </a:r>
            <a:r>
              <a:rPr lang="en-US" sz="2400" baseline="30000" dirty="0"/>
              <a:t>*</a:t>
            </a:r>
            <a:r>
              <a:rPr lang="en-US" sz="2400" dirty="0"/>
              <a:t>(</a:t>
            </a:r>
            <a:r>
              <a:rPr lang="en-US" sz="2400" i="1" dirty="0"/>
              <a:t>h</a:t>
            </a:r>
            <a:r>
              <a:rPr lang="en-US" sz="2400" baseline="-25000" dirty="0"/>
              <a:t>1</a:t>
            </a:r>
            <a:r>
              <a:rPr lang="en-US" sz="2400" dirty="0"/>
              <a:t>) = 39,135 nodes </a:t>
            </a:r>
            <a:br>
              <a:rPr lang="en-US" sz="2400" dirty="0"/>
            </a:br>
            <a:r>
              <a:rPr lang="en-US" sz="2400" dirty="0"/>
              <a:t>		A</a:t>
            </a:r>
            <a:r>
              <a:rPr lang="en-US" sz="2400" baseline="30000" dirty="0"/>
              <a:t>*</a:t>
            </a:r>
            <a:r>
              <a:rPr lang="en-US" sz="2400" dirty="0"/>
              <a:t>(</a:t>
            </a:r>
            <a:r>
              <a:rPr lang="en-US" sz="2400" i="1" dirty="0"/>
              <a:t>h</a:t>
            </a:r>
            <a:r>
              <a:rPr lang="en-US" sz="2400" baseline="-25000" dirty="0"/>
              <a:t>2</a:t>
            </a:r>
            <a:r>
              <a:rPr lang="en-US" sz="2400" dirty="0"/>
              <a:t>) = 1,641 nodes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m:t>
                    </m:r>
                    <m:r>
                      <a:rPr lang="en-US" sz="2800" i="1" dirty="0">
                        <a:latin typeface="Cambria Math" panose="02040503050406030204" pitchFamily="18" charset="0"/>
                      </a:rPr>
                      <m:t>𝑛</m:t>
                    </m:r>
                    <m:r>
                      <a:rPr lang="en-US" sz="2800" i="1" dirty="0">
                        <a:latin typeface="Cambria Math" panose="02040503050406030204" pitchFamily="18" charset="0"/>
                      </a:rPr>
                      <m:t>), </m:t>
                    </m:r>
                  </m:oMath>
                </a14:m>
                <a:r>
                  <a:rPr lang="en-US" sz="2800" dirty="0"/>
                  <a:t>but none of them dominates the others</a:t>
                </a:r>
              </a:p>
              <a:p>
                <a:r>
                  <a:rPr lang="en-US" sz="2800" dirty="0"/>
                  <a:t>How can we combine them?</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p:sp>
        <p:nvSpPr>
          <p:cNvPr id="3" name="Content Placeholder 2"/>
          <p:cNvSpPr>
            <a:spLocks noGrp="1"/>
          </p:cNvSpPr>
          <p:nvPr>
            <p:ph idx="1"/>
          </p:nvPr>
        </p:nvSpPr>
        <p:spPr>
          <a:xfrm>
            <a:off x="628650" y="1825625"/>
            <a:ext cx="7886700" cy="2289175"/>
          </a:xfrm>
        </p:spPr>
        <p:txBody>
          <a:bodyPr>
            <a:normAutofit lnSpcReduction="1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a:t>
            </a:r>
          </a:p>
          <a:p>
            <a:endParaRPr lang="en-US" dirty="0"/>
          </a:p>
          <a:p>
            <a:r>
              <a:rPr lang="en-US" dirty="0"/>
              <a:t>We could use inadmissible heuristics in A* search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dirty="0"/>
              <a:t>This will break the algorithm’s optimality guaranty!</a:t>
            </a:r>
          </a:p>
          <a:p>
            <a:pPr lvl="1"/>
            <a:endParaRPr lang="en-US" dirty="0"/>
          </a:p>
          <a:p>
            <a:pPr lvl="1"/>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343400"/>
                <a:ext cx="7162800" cy="187743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600" b="0" i="0" smtClean="0">
                          <a:latin typeface="Cambria Math" panose="02040503050406030204" pitchFamily="18" charset="0"/>
                        </a:rPr>
                        <m:t>f</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𝑔</m:t>
                      </m:r>
                      <m:d>
                        <m:dPr>
                          <m:ctrlPr>
                            <a:rPr lang="en-US" sz="2600" i="1" smtClean="0">
                              <a:latin typeface="Cambria Math" panose="02040503050406030204" pitchFamily="18" charset="0"/>
                            </a:rPr>
                          </m:ctrlPr>
                        </m:dPr>
                        <m:e>
                          <m:r>
                            <a:rPr lang="en-US" sz="2600" b="0" i="1" smtClean="0">
                              <a:latin typeface="Cambria Math" panose="02040503050406030204" pitchFamily="18" charset="0"/>
                            </a:rPr>
                            <m:t>𝑛</m:t>
                          </m:r>
                        </m:e>
                      </m:d>
                      <m:r>
                        <a:rPr lang="en-US" sz="2600" b="0" i="1" smtClean="0">
                          <a:latin typeface="Cambria Math" panose="02040503050406030204" pitchFamily="18" charset="0"/>
                        </a:rPr>
                        <m:t>+</m:t>
                      </m:r>
                      <m:r>
                        <a:rPr lang="en-US" sz="2600" b="0" i="1" smtClean="0">
                          <a:latin typeface="Cambria Math" panose="02040503050406030204" pitchFamily="18" charset="0"/>
                        </a:rPr>
                        <m:t>𝑊</m:t>
                      </m:r>
                      <m:r>
                        <a:rPr lang="en-US" sz="2600" b="0" i="1" smtClean="0">
                          <a:latin typeface="Cambria Math" panose="02040503050406030204" pitchFamily="18" charset="0"/>
                        </a:rPr>
                        <m:t>×</m:t>
                      </m:r>
                      <m:r>
                        <a:rPr lang="en-US" sz="2600" b="0" i="1" smtClean="0">
                          <a:latin typeface="Cambria Math" panose="02040503050406030204" pitchFamily="18" charset="0"/>
                        </a:rPr>
                        <m:t>h</m:t>
                      </m:r>
                      <m:r>
                        <a:rPr lang="en-US" sz="2600" b="0" i="1" smtClean="0">
                          <a:latin typeface="Cambria Math" panose="02040503050406030204" pitchFamily="18" charset="0"/>
                        </a:rPr>
                        <m:t>(</m:t>
                      </m:r>
                      <m:r>
                        <a:rPr lang="en-US" sz="2600" b="0" i="1" smtClean="0">
                          <a:latin typeface="Cambria Math" panose="02040503050406030204" pitchFamily="18" charset="0"/>
                        </a:rPr>
                        <m:t>𝑛</m:t>
                      </m:r>
                      <m:r>
                        <a:rPr lang="en-US" sz="2600" b="0" i="1" smtClean="0">
                          <a:latin typeface="Cambria Math" panose="02040503050406030204" pitchFamily="18" charset="0"/>
                        </a:rPr>
                        <m:t>)</m:t>
                      </m:r>
                    </m:oMath>
                  </m:oMathPara>
                </a14:m>
                <a:endParaRPr lang="en-US" sz="2600" dirty="0"/>
              </a:p>
              <a:p>
                <a:pPr marL="342900" lvl="1" indent="0">
                  <a:buNone/>
                </a:pPr>
                <a:endParaRPr lang="en-US" dirty="0"/>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a:p>
                <a:pPr marL="0" indent="0">
                  <a:buNone/>
                </a:pPr>
                <a:r>
                  <a:rPr lang="en-US" dirty="0"/>
                  <a:t>Weighted A*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r>
                      <a:rPr lang="en-US" i="1">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m:t>
                    </m:r>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b="0" i="1" smtClean="0">
                        <a:latin typeface="Cambria Math" panose="02040503050406030204" pitchFamily="18" charset="0"/>
                      </a:rPr>
                      <m:t>1&lt;</m:t>
                    </m:r>
                    <m:r>
                      <a:rPr lang="en-US" i="1">
                        <a:latin typeface="Cambria Math" panose="02040503050406030204" pitchFamily="18" charset="0"/>
                      </a:rPr>
                      <m:t>𝑊</m:t>
                    </m:r>
                    <m:r>
                      <a:rPr lang="en-US" b="0" i="1" smtClean="0">
                        <a:latin typeface="Cambria Math" panose="02040503050406030204" pitchFamily="18" charset="0"/>
                      </a:rPr>
                      <m:t>&lt;∞)</m:t>
                    </m:r>
                  </m:oMath>
                </a14:m>
                <a:endParaRPr lang="en-US"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343400"/>
                <a:ext cx="7162800" cy="1877437"/>
              </a:xfrm>
              <a:prstGeom prst="rect">
                <a:avLst/>
              </a:prstGeom>
              <a:blipFill>
                <a:blip r:embed="rId3"/>
                <a:stretch>
                  <a:fillRect l="-680" b="-3883"/>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209800"/>
            <a:ext cx="2286000" cy="2382254"/>
          </a:xfrm>
          <a:prstGeom prst="rect">
            <a:avLst/>
          </a:prstGeom>
        </p:spPr>
      </p:pic>
      <p:pic>
        <p:nvPicPr>
          <p:cNvPr id="8" name="Picture 7">
            <a:extLst>
              <a:ext uri="{FF2B5EF4-FFF2-40B4-BE49-F238E27FC236}">
                <a16:creationId xmlns:a16="http://schemas.microsoft.com/office/drawing/2014/main" id="{0BD7D1A8-FD1F-4FB1-9D51-46BFE9E911E4}"/>
              </a:ext>
            </a:extLst>
          </p:cNvPr>
          <p:cNvPicPr>
            <a:picLocks noChangeAspect="1"/>
          </p:cNvPicPr>
          <p:nvPr/>
        </p:nvPicPr>
        <p:blipFill rotWithShape="1">
          <a:blip r:embed="rId7"/>
          <a:srcRect l="41851" t="37215" r="41667" b="32421"/>
          <a:stretch/>
        </p:blipFill>
        <p:spPr>
          <a:xfrm>
            <a:off x="3352800" y="2209800"/>
            <a:ext cx="2286000" cy="2195953"/>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3685356" y="6308208"/>
            <a:ext cx="1877244" cy="369332"/>
          </a:xfrm>
          <a:prstGeom prst="rect">
            <a:avLst/>
          </a:prstGeom>
        </p:spPr>
        <p:txBody>
          <a:bodyPr wrap="none">
            <a:spAutoFit/>
          </a:bodyPr>
          <a:lstStyle/>
          <a:p>
            <a:pPr algn="ctr"/>
            <a:r>
              <a:rPr lang="en-US" dirty="0"/>
              <a:t>Source: </a:t>
            </a:r>
            <a:r>
              <a:rPr lang="en-US" dirty="0">
                <a:hlinkClick r:id="rId8"/>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“thrashing” (regenerating forgotten nodes).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a:t>
            </a:r>
            <a:r>
              <a:rPr lang="en-US" sz="2000" dirty="0"/>
              <a:t> of an evaluation function.</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160031628"/>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a:t>
                          </a:r>
                          <a:r>
                            <a:rPr lang="en-US" sz="2000" baseline="0" dirty="0"/>
                            <a:t> </a:t>
                          </a:r>
                          <a:r>
                            <a:rPr lang="en-US" sz="2000" dirty="0"/>
                            <a:t>cost (uniform)</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 path cost</a:t>
                          </a:r>
                        </a:p>
                      </a:txBody>
                      <a:tcPr/>
                    </a:tc>
                    <a:extLst>
                      <a:ext uri="{0D108BD9-81ED-4DB2-BD59-A6C34878D82A}">
                        <a16:rowId xmlns:a16="http://schemas.microsoft.com/office/drawing/2014/main" val="3724469291"/>
                      </a:ext>
                    </a:extLst>
                  </a:tr>
                  <a:tr h="370840">
                    <a:tc>
                      <a:txBody>
                        <a:bodyPr/>
                        <a:lstStyle/>
                        <a:p>
                          <a:r>
                            <a:rPr lang="en-US" sz="2000" b="1" dirty="0"/>
                            <a:t>DFS/IDS (see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160031628"/>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3"/>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3"/>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3"/>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below)</a:t>
                          </a:r>
                        </a:p>
                      </a:txBody>
                      <a:tcPr/>
                    </a:tc>
                    <a:tc>
                      <a:txBody>
                        <a:bodyPr/>
                        <a:lstStyle/>
                        <a:p>
                          <a:endParaRPr lang="en-US"/>
                        </a:p>
                      </a:txBody>
                      <a:tcPr>
                        <a:blipFill>
                          <a:blip r:embed="rId3"/>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3"/>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3"/>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77</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156509" y="3669268"/>
                <a:ext cx="1773691" cy="646331"/>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a:p>
                <a:pPr algn="ctr" eaLnBrk="1" fontAlgn="auto" hangingPunct="1">
                  <a:spcBef>
                    <a:spcPts val="0"/>
                  </a:spcBef>
                  <a:spcAft>
                    <a:spcPts val="0"/>
                  </a:spcAft>
                  <a:defRPr/>
                </a:pPr>
                <a:r>
                  <a:rPr lang="en-US" dirty="0"/>
                  <a:t>More with cycles</a:t>
                </a: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156509" y="3669268"/>
                <a:ext cx="1773691" cy="646331"/>
              </a:xfrm>
              <a:prstGeom prst="rect">
                <a:avLst/>
              </a:prstGeom>
              <a:blipFill>
                <a:blip r:embed="rId7"/>
                <a:stretch>
                  <a:fillRect l="-3093" r="-2405"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156510" y="4495800"/>
                <a:ext cx="1773691" cy="646331"/>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a:p>
                <a:pPr algn="ctr" eaLnBrk="1" fontAlgn="auto" hangingPunct="1">
                  <a:spcBef>
                    <a:spcPts val="0"/>
                  </a:spcBef>
                  <a:spcAft>
                    <a:spcPts val="0"/>
                  </a:spcAft>
                  <a:defRPr/>
                </a:pPr>
                <a:r>
                  <a:rPr lang="en-US" dirty="0"/>
                  <a:t>More with cycles</a:t>
                </a:r>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156510" y="4495800"/>
                <a:ext cx="1773691" cy="646331"/>
              </a:xfrm>
              <a:prstGeom prst="rect">
                <a:avLst/>
              </a:prstGeom>
              <a:blipFill>
                <a:blip r:embed="rId8"/>
                <a:stretch>
                  <a:fillRect l="-3093" r="-2405" b="-13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226732" y="3669268"/>
                <a:ext cx="1760867" cy="923330"/>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r>
                  <a:rPr lang="en-US" dirty="0">
                    <a:latin typeface="+mn-lt"/>
                  </a:rPr>
                  <a:t>more with cycles</a:t>
                </a:r>
              </a:p>
              <a:p>
                <a:pPr algn="ctr" eaLnBrk="1" fontAlgn="auto" hangingPunct="1">
                  <a:spcBef>
                    <a:spcPts val="0"/>
                  </a:spcBef>
                  <a:spcAft>
                    <a:spcPts val="0"/>
                  </a:spcAft>
                  <a:defRPr/>
                </a:pP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226732" y="3669268"/>
                <a:ext cx="1760867" cy="923330"/>
              </a:xfrm>
              <a:prstGeom prst="rect">
                <a:avLst/>
              </a:prstGeom>
              <a:blipFill>
                <a:blip r:embed="rId8"/>
                <a:stretch>
                  <a:fillRect l="-2422" r="-31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220318" y="4495800"/>
                <a:ext cx="1773691" cy="646331"/>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a:p>
                <a:pPr algn="ctr" eaLnBrk="1" fontAlgn="auto" hangingPunct="1">
                  <a:spcBef>
                    <a:spcPts val="0"/>
                  </a:spcBef>
                  <a:spcAft>
                    <a:spcPts val="0"/>
                  </a:spcAft>
                  <a:defRPr/>
                </a:pPr>
                <a:r>
                  <a:rPr lang="en-US" dirty="0"/>
                  <a:t>More with cycles</a:t>
                </a:r>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220318" y="4495800"/>
                <a:ext cx="1773691" cy="646331"/>
              </a:xfrm>
              <a:prstGeom prst="rect">
                <a:avLst/>
              </a:prstGeom>
              <a:blipFill>
                <a:blip r:embed="rId9"/>
                <a:stretch>
                  <a:fillRect l="-2749" r="-2749" b="-13208"/>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5"/>
                <a:ext cx="5695950" cy="4351338"/>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b="1"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br>
                  <a:rPr lang="en-US" dirty="0"/>
                </a:br>
                <a:endParaRPr lang="en-US" dirty="0"/>
              </a:p>
              <a:p>
                <a:pPr>
                  <a:lnSpc>
                    <a:spcPct val="120000"/>
                  </a:lnSpc>
                </a:pPr>
                <a:r>
                  <a:rPr lang="en-US" sz="1800" dirty="0">
                    <a:hlinkClick r:id="rId3"/>
                  </a:rPr>
                  <a:t>Finding the optimal solution of n-Puzzle is NP-hard</a:t>
                </a:r>
                <a:endParaRPr lang="en-US" sz="1800"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5"/>
                <a:ext cx="5695950" cy="4351338"/>
              </a:xfrm>
              <a:blipFill>
                <a:blip r:embed="rId4"/>
                <a:stretch>
                  <a:fillRect l="-963" b="-28992"/>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5"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5"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4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10035</TotalTime>
  <Words>5227</Words>
  <Application>Microsoft Office PowerPoint</Application>
  <PresentationFormat>On-screen Show (4:3)</PresentationFormat>
  <Paragraphs>770</Paragraphs>
  <Slides>79</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Michael Hahsler</cp:lastModifiedBy>
  <cp:revision>102</cp:revision>
  <dcterms:created xsi:type="dcterms:W3CDTF">2020-09-15T14:04:03Z</dcterms:created>
  <dcterms:modified xsi:type="dcterms:W3CDTF">2022-02-10T18:29:10Z</dcterms:modified>
</cp:coreProperties>
</file>